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32477"/>
            <a:ext cx="835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5400" b="1" dirty="0">
                <a:ln w="12700">
                  <a:solidFill>
                    <a:srgbClr val="EEECE1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Characteristics of Nouns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2600" y="1778000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 Los </a:t>
            </a:r>
            <a:r>
              <a:rPr lang="en-US" sz="2000" dirty="0" err="1" smtClean="0"/>
              <a:t>sustantivos</a:t>
            </a:r>
            <a:r>
              <a:rPr lang="en-US" sz="2000" dirty="0" smtClean="0"/>
              <a:t> (NOUNS) en </a:t>
            </a:r>
            <a:r>
              <a:rPr lang="en-US" sz="2000" dirty="0" err="1" smtClean="0"/>
              <a:t>español</a:t>
            </a:r>
            <a:r>
              <a:rPr lang="en-US" sz="2000" dirty="0" smtClean="0"/>
              <a:t> have two important characteristics: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r>
              <a:rPr lang="en-US" sz="2000" dirty="0" smtClean="0"/>
              <a:t>____________________	and	____________________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 In terms of ____________________ , los </a:t>
            </a:r>
            <a:r>
              <a:rPr lang="en-US" sz="2000" dirty="0" err="1" smtClean="0"/>
              <a:t>sustantivos</a:t>
            </a:r>
            <a:r>
              <a:rPr lang="en-US" sz="2000" dirty="0" smtClean="0"/>
              <a:t> can either be:</a:t>
            </a:r>
          </a:p>
          <a:p>
            <a:endParaRPr lang="en-US" sz="2000" dirty="0"/>
          </a:p>
          <a:p>
            <a:r>
              <a:rPr lang="en-US" sz="2000" dirty="0" smtClean="0"/>
              <a:t>____________________	or	____________________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 In terms of ____________________ , los </a:t>
            </a:r>
            <a:r>
              <a:rPr lang="en-US" sz="2000" dirty="0" err="1" smtClean="0"/>
              <a:t>sustantivos</a:t>
            </a:r>
            <a:r>
              <a:rPr lang="en-US" sz="2000" dirty="0" smtClean="0"/>
              <a:t> can either be:</a:t>
            </a:r>
          </a:p>
          <a:p>
            <a:endParaRPr lang="en-US" sz="2000" dirty="0"/>
          </a:p>
          <a:p>
            <a:r>
              <a:rPr lang="en-US" sz="2000" dirty="0" smtClean="0"/>
              <a:t>____________________	or	____________________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788043" y="2002135"/>
            <a:ext cx="21323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NUMBER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64835" y="2002135"/>
            <a:ext cx="19619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GENDER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7360" y="2905442"/>
            <a:ext cx="21323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NUMBER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0148" y="3536722"/>
            <a:ext cx="23800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7923" y="3605143"/>
            <a:ext cx="18261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2521" y="4516735"/>
            <a:ext cx="19619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GENDER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591" y="5163542"/>
            <a:ext cx="24794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MASCULINE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25000" y="5101987"/>
            <a:ext cx="23181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FEMININE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236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200" y="132477"/>
            <a:ext cx="835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5400" b="1" dirty="0" smtClean="0">
                <a:ln w="12700">
                  <a:solidFill>
                    <a:srgbClr val="EEECE1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 or Plural?</a:t>
            </a:r>
            <a:endParaRPr lang="x-none" sz="5400" b="1" dirty="0">
              <a:ln w="12700">
                <a:solidFill>
                  <a:srgbClr val="EEECE1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600" y="1778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order to make a noun PLURAL in Spanish, you have to add:</a:t>
            </a:r>
          </a:p>
          <a:p>
            <a:endParaRPr lang="en-US" sz="2000" dirty="0" smtClean="0"/>
          </a:p>
          <a:p>
            <a:r>
              <a:rPr lang="en-US" sz="2000" dirty="0" smtClean="0"/>
              <a:t>____________________ to the word if it ends in a vowel.</a:t>
            </a:r>
          </a:p>
          <a:p>
            <a:endParaRPr lang="en-US" sz="2000" dirty="0"/>
          </a:p>
          <a:p>
            <a:r>
              <a:rPr lang="en-US" sz="2000" dirty="0" smtClean="0"/>
              <a:t>____________________ to the word if it ends in a consonant.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640641" y="2002135"/>
            <a:ext cx="4271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03693" y="2610078"/>
            <a:ext cx="6773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591" y="3716992"/>
            <a:ext cx="82901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•"/>
            </a:pP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Sometimes there is a spelling </a:t>
            </a:r>
          </a:p>
          <a:p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 when you make a noun plural.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6246" y="5260144"/>
            <a:ext cx="12599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ápiz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7756" y="5260144"/>
            <a:ext cx="17335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Lapices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769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32477"/>
            <a:ext cx="835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5400" b="1" dirty="0" smtClean="0">
                <a:ln w="12700">
                  <a:solidFill>
                    <a:srgbClr val="EEECE1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Masculine or Feminine?</a:t>
            </a:r>
            <a:endParaRPr lang="x-none" sz="5400" b="1" dirty="0">
              <a:ln w="12700">
                <a:solidFill>
                  <a:srgbClr val="EEECE1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200" y="884535"/>
            <a:ext cx="31505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noun is</a:t>
            </a:r>
          </a:p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asculine if: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3403" y="884535"/>
            <a:ext cx="287342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noun is</a:t>
            </a:r>
          </a:p>
          <a:p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eminine </a:t>
            </a:r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if: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>
            <a:stCxn id="4" idx="2"/>
          </p:cNvCxnSpPr>
          <p:nvPr/>
        </p:nvCxnSpPr>
        <p:spPr>
          <a:xfrm flipH="1">
            <a:off x="4368800" y="1055807"/>
            <a:ext cx="12700" cy="58021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03200" y="2331085"/>
            <a:ext cx="26946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ends in -o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313" y="3038971"/>
            <a:ext cx="39727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</a:t>
            </a:r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refers to a male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41472" y="2331085"/>
            <a:ext cx="3232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ends with -a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83713" y="3204428"/>
            <a:ext cx="43933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</a:t>
            </a:r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refers to a female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41472" y="5068372"/>
            <a:ext cx="28824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ends in </a:t>
            </a:r>
          </a:p>
          <a:p>
            <a:pPr algn="ctr"/>
            <a:r>
              <a:rPr lang="x-non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-d, -z, or -ión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6313" y="4303387"/>
            <a:ext cx="43842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rest of the time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00548" y="3938220"/>
            <a:ext cx="36644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Shorter versions</a:t>
            </a:r>
          </a:p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x-non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 other words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7075" y="4989600"/>
            <a:ext cx="37280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** Some words</a:t>
            </a:r>
          </a:p>
          <a:p>
            <a:pPr algn="ctr"/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x-non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 just irregular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041" y="3736477"/>
            <a:ext cx="34768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starts with A-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811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14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32477"/>
            <a:ext cx="83566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5400" b="1" dirty="0" smtClean="0">
                <a:ln w="12700">
                  <a:solidFill>
                    <a:srgbClr val="EEECE1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Definite and Indefinite Articles</a:t>
            </a:r>
            <a:endParaRPr lang="x-none" sz="5400" b="1" dirty="0">
              <a:ln w="12700">
                <a:solidFill>
                  <a:srgbClr val="EEECE1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600" y="2747496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English, a DEFINITE article is the word </a:t>
            </a:r>
            <a:r>
              <a:rPr lang="en-US" sz="2000" dirty="0"/>
              <a:t>____________________ 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 Spanish, the word that you will choose to mean </a:t>
            </a:r>
            <a:r>
              <a:rPr lang="en-US" sz="2000" dirty="0"/>
              <a:t>____________________ 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depends upon the </a:t>
            </a:r>
            <a:r>
              <a:rPr lang="en-US" sz="2000" dirty="0"/>
              <a:t>____________________ </a:t>
            </a:r>
            <a:r>
              <a:rPr lang="en-US" sz="2000" dirty="0" smtClean="0"/>
              <a:t> and </a:t>
            </a:r>
            <a:r>
              <a:rPr lang="en-US" sz="2000" dirty="0"/>
              <a:t>____________________ </a:t>
            </a:r>
            <a:r>
              <a:rPr lang="en-US" sz="2000" dirty="0" smtClean="0"/>
              <a:t> of </a:t>
            </a:r>
          </a:p>
          <a:p>
            <a:endParaRPr lang="en-US" sz="2000" dirty="0"/>
          </a:p>
          <a:p>
            <a:r>
              <a:rPr lang="en-US" sz="2000" dirty="0" smtClean="0"/>
              <a:t>the noun that it modifies.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635331" y="2393553"/>
            <a:ext cx="9721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7144" y="3561953"/>
            <a:ext cx="9721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8934" y="4247078"/>
            <a:ext cx="19309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Number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82909" y="4275117"/>
            <a:ext cx="17608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Gender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72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32477"/>
            <a:ext cx="835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5400" b="1" dirty="0" smtClean="0">
                <a:ln w="12700">
                  <a:solidFill>
                    <a:srgbClr val="EEECE1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Definite Articles</a:t>
            </a:r>
            <a:endParaRPr lang="x-none" sz="5400" b="1" dirty="0">
              <a:ln w="12700">
                <a:solidFill>
                  <a:srgbClr val="EEECE1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241891"/>
              </p:ext>
            </p:extLst>
          </p:nvPr>
        </p:nvGraphicFramePr>
        <p:xfrm>
          <a:off x="1524000" y="2565400"/>
          <a:ext cx="7035800" cy="2641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17900"/>
                <a:gridCol w="3517900"/>
              </a:tblGrid>
              <a:tr h="132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88675" y="1764506"/>
            <a:ext cx="23662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Masculine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9422" y="1838067"/>
            <a:ext cx="21563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Feminine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994" y="2880311"/>
            <a:ext cx="185766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Sing.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200" y="4853057"/>
            <a:ext cx="14204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2166" y="2747496"/>
            <a:ext cx="5608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66144" y="2775535"/>
            <a:ext cx="6547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62051" y="4122410"/>
            <a:ext cx="881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Los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36429" y="4145171"/>
            <a:ext cx="8594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47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32477"/>
            <a:ext cx="83566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5400" b="1" dirty="0" smtClean="0">
                <a:ln w="12700">
                  <a:solidFill>
                    <a:srgbClr val="EEECE1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Definite and Indefinite Articles</a:t>
            </a:r>
            <a:endParaRPr lang="x-none" sz="5400" b="1" dirty="0">
              <a:ln w="12700">
                <a:solidFill>
                  <a:srgbClr val="EEECE1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600" y="2747496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English, an INDEFINITE article is the word ____________________</a:t>
            </a:r>
          </a:p>
          <a:p>
            <a:endParaRPr lang="en-US" sz="2000" dirty="0"/>
          </a:p>
          <a:p>
            <a:r>
              <a:rPr lang="en-US" sz="2000" dirty="0" smtClean="0"/>
              <a:t>Or  </a:t>
            </a:r>
            <a:r>
              <a:rPr lang="en-US" sz="2000" dirty="0"/>
              <a:t>____________________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 Spanish, the word that you will choose to mean </a:t>
            </a:r>
            <a:r>
              <a:rPr lang="en-US" sz="2000" dirty="0"/>
              <a:t>____________________ 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depends upon the </a:t>
            </a:r>
            <a:r>
              <a:rPr lang="en-US" sz="2000" dirty="0"/>
              <a:t>____________________ </a:t>
            </a:r>
            <a:r>
              <a:rPr lang="en-US" sz="2000" dirty="0" smtClean="0"/>
              <a:t> and </a:t>
            </a:r>
            <a:r>
              <a:rPr lang="en-US" sz="2000" dirty="0"/>
              <a:t>____________________ </a:t>
            </a:r>
            <a:r>
              <a:rPr lang="en-US" sz="2000" dirty="0" smtClean="0"/>
              <a:t> of </a:t>
            </a:r>
          </a:p>
          <a:p>
            <a:endParaRPr lang="en-US" sz="2000" dirty="0"/>
          </a:p>
          <a:p>
            <a:r>
              <a:rPr lang="en-US" sz="2000" dirty="0" smtClean="0"/>
              <a:t>the noun that it modifies.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54429" y="2393553"/>
            <a:ext cx="15339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/ An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2738" y="4228882"/>
            <a:ext cx="258095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/ An / Some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8934" y="4954964"/>
            <a:ext cx="19309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Number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07938" y="4954964"/>
            <a:ext cx="17608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Gender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93601" y="3081992"/>
            <a:ext cx="13784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877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00" y="132477"/>
            <a:ext cx="835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x-none" sz="5400" b="1" dirty="0" smtClean="0">
                <a:ln w="12700">
                  <a:solidFill>
                    <a:srgbClr val="EEECE1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Indefinite Articles</a:t>
            </a:r>
            <a:endParaRPr lang="x-none" sz="5400" b="1" dirty="0">
              <a:ln w="12700">
                <a:solidFill>
                  <a:srgbClr val="EEECE1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608213"/>
              </p:ext>
            </p:extLst>
          </p:nvPr>
        </p:nvGraphicFramePr>
        <p:xfrm>
          <a:off x="1524000" y="2565400"/>
          <a:ext cx="7035800" cy="2641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17900"/>
                <a:gridCol w="3517900"/>
              </a:tblGrid>
              <a:tr h="132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88675" y="1764506"/>
            <a:ext cx="23662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Masculine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9422" y="1838067"/>
            <a:ext cx="21563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Feminine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994" y="2880311"/>
            <a:ext cx="185766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Sing.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200" y="4853057"/>
            <a:ext cx="14204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25197" y="2747496"/>
            <a:ext cx="7948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69526" y="2775535"/>
            <a:ext cx="10480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Una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5433" y="4122410"/>
            <a:ext cx="12752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Unos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39810" y="4145171"/>
            <a:ext cx="12526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Unas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51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181</TotalTime>
  <Words>270</Words>
  <Application>Microsoft Macintosh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5</cp:revision>
  <dcterms:created xsi:type="dcterms:W3CDTF">2013-11-15T12:15:31Z</dcterms:created>
  <dcterms:modified xsi:type="dcterms:W3CDTF">2014-09-16T14:09:42Z</dcterms:modified>
</cp:coreProperties>
</file>