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808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9905-7CE3-B749-8CB0-3508BE8CE425}" type="datetimeFigureOut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4B36-D87C-CD43-98BB-BF9B98FCA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9905-7CE3-B749-8CB0-3508BE8CE425}" type="datetimeFigureOut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4B36-D87C-CD43-98BB-BF9B98FCA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9905-7CE3-B749-8CB0-3508BE8CE425}" type="datetimeFigureOut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4B36-D87C-CD43-98BB-BF9B98FCA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9905-7CE3-B749-8CB0-3508BE8CE425}" type="datetimeFigureOut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4B36-D87C-CD43-98BB-BF9B98FCA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9905-7CE3-B749-8CB0-3508BE8CE425}" type="datetimeFigureOut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4B36-D87C-CD43-98BB-BF9B98FCA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9905-7CE3-B749-8CB0-3508BE8CE425}" type="datetimeFigureOut">
              <a:rPr lang="en-US" smtClean="0"/>
              <a:t>8/19/14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4B36-D87C-CD43-98BB-BF9B98FCA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9905-7CE3-B749-8CB0-3508BE8CE425}" type="datetimeFigureOut">
              <a:rPr lang="en-US" smtClean="0"/>
              <a:t>8/19/14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4B36-D87C-CD43-98BB-BF9B98FCA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9905-7CE3-B749-8CB0-3508BE8CE425}" type="datetimeFigureOut">
              <a:rPr lang="en-US" smtClean="0"/>
              <a:t>8/19/14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4B36-D87C-CD43-98BB-BF9B98FCA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9905-7CE3-B749-8CB0-3508BE8CE425}" type="datetimeFigureOut">
              <a:rPr lang="en-US" smtClean="0"/>
              <a:t>8/19/14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4B36-D87C-CD43-98BB-BF9B98FCA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9905-7CE3-B749-8CB0-3508BE8CE425}" type="datetimeFigureOut">
              <a:rPr lang="en-US" smtClean="0"/>
              <a:t>8/19/14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4B36-D87C-CD43-98BB-BF9B98FCA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9905-7CE3-B749-8CB0-3508BE8CE425}" type="datetimeFigureOut">
              <a:rPr lang="en-US" smtClean="0"/>
              <a:t>8/19/14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4B36-D87C-CD43-98BB-BF9B98FCA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89905-7CE3-B749-8CB0-3508BE8CE425}" type="datetimeFigureOut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F4B36-D87C-CD43-98BB-BF9B98FCA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957" y="107611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Las </a:t>
            </a:r>
            <a:r>
              <a:rPr lang="en-US" sz="4000" dirty="0" err="1" smtClean="0"/>
              <a:t>reglas</a:t>
            </a:r>
            <a:r>
              <a:rPr lang="en-US" sz="4000" dirty="0" smtClean="0"/>
              <a:t> de </a:t>
            </a:r>
            <a:r>
              <a:rPr lang="en-US" sz="4000" dirty="0" err="1" smtClean="0"/>
              <a:t>n</a:t>
            </a:r>
            <a:r>
              <a:rPr lang="en-US" sz="4000" dirty="0" err="1" smtClean="0"/>
              <a:t>úmero</a:t>
            </a:r>
            <a:r>
              <a:rPr lang="en-US" sz="4000" dirty="0" smtClean="0"/>
              <a:t> y </a:t>
            </a:r>
            <a:r>
              <a:rPr lang="en-US" sz="4000" dirty="0" err="1" smtClean="0"/>
              <a:t>género</a:t>
            </a:r>
            <a:r>
              <a:rPr lang="en-US" sz="4000" dirty="0" smtClean="0"/>
              <a:t> (number and gender) en </a:t>
            </a:r>
            <a:r>
              <a:rPr lang="en-US" sz="4000" dirty="0" err="1" smtClean="0"/>
              <a:t>español</a:t>
            </a:r>
            <a:r>
              <a:rPr lang="en-US" sz="4000" dirty="0" smtClean="0"/>
              <a:t>…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46957" y="3140126"/>
            <a:ext cx="80084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</a:rPr>
              <a:t>Hable</a:t>
            </a:r>
            <a:r>
              <a:rPr lang="en-US" sz="2800" dirty="0" smtClean="0">
                <a:solidFill>
                  <a:srgbClr val="FFFF00"/>
                </a:solidFill>
              </a:rPr>
              <a:t> con los </a:t>
            </a:r>
            <a:r>
              <a:rPr lang="en-US" sz="2800" dirty="0" err="1" smtClean="0">
                <a:solidFill>
                  <a:srgbClr val="FFFF00"/>
                </a:solidFill>
              </a:rPr>
              <a:t>compa</a:t>
            </a:r>
            <a:r>
              <a:rPr lang="en-US" sz="2800" dirty="0" err="1" smtClean="0">
                <a:solidFill>
                  <a:srgbClr val="FFFF00"/>
                </a:solidFill>
              </a:rPr>
              <a:t>ñeros</a:t>
            </a:r>
            <a:r>
              <a:rPr lang="en-US" sz="2800" dirty="0" smtClean="0">
                <a:solidFill>
                  <a:srgbClr val="FFFF00"/>
                </a:solidFill>
              </a:rPr>
              <a:t> en </a:t>
            </a:r>
            <a:r>
              <a:rPr lang="en-US" sz="2800" dirty="0" err="1" smtClean="0">
                <a:solidFill>
                  <a:srgbClr val="FFFF00"/>
                </a:solidFill>
              </a:rPr>
              <a:t>su</a:t>
            </a:r>
            <a:r>
              <a:rPr lang="en-US" sz="2800" dirty="0" smtClean="0">
                <a:solidFill>
                  <a:srgbClr val="FFFF00"/>
                </a:solidFill>
              </a:rPr>
              <a:t> mesa </a:t>
            </a:r>
            <a:r>
              <a:rPr lang="en-US" sz="2800" dirty="0" err="1" smtClean="0">
                <a:solidFill>
                  <a:srgbClr val="FFFF00"/>
                </a:solidFill>
              </a:rPr>
              <a:t>por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tres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minutos</a:t>
            </a:r>
            <a:r>
              <a:rPr lang="en-US" sz="2800" dirty="0" smtClean="0">
                <a:solidFill>
                  <a:srgbClr val="FFFF00"/>
                </a:solidFill>
              </a:rPr>
              <a:t> y </a:t>
            </a:r>
            <a:r>
              <a:rPr lang="en-US" sz="2800" dirty="0" err="1" smtClean="0">
                <a:solidFill>
                  <a:srgbClr val="FFFF00"/>
                </a:solidFill>
              </a:rPr>
              <a:t>haga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una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lista</a:t>
            </a:r>
            <a:r>
              <a:rPr lang="en-US" sz="2800" dirty="0" smtClean="0">
                <a:solidFill>
                  <a:srgbClr val="FFFF00"/>
                </a:solidFill>
              </a:rPr>
              <a:t> en el </a:t>
            </a:r>
            <a:r>
              <a:rPr lang="en-US" sz="2800" dirty="0" err="1" smtClean="0">
                <a:solidFill>
                  <a:srgbClr val="FFFF00"/>
                </a:solidFill>
              </a:rPr>
              <a:t>reverso</a:t>
            </a:r>
            <a:r>
              <a:rPr lang="en-US" sz="2800" dirty="0" smtClean="0">
                <a:solidFill>
                  <a:srgbClr val="FFFF00"/>
                </a:solidFill>
              </a:rPr>
              <a:t> de </a:t>
            </a:r>
            <a:r>
              <a:rPr lang="en-US" sz="2800" dirty="0" err="1" smtClean="0">
                <a:solidFill>
                  <a:srgbClr val="FFFF00"/>
                </a:solidFill>
              </a:rPr>
              <a:t>su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bienvenido</a:t>
            </a:r>
            <a:r>
              <a:rPr lang="en-US" sz="2800" dirty="0" smtClean="0">
                <a:solidFill>
                  <a:srgbClr val="FFFF00"/>
                </a:solidFill>
              </a:rPr>
              <a:t> do TODO lo </a:t>
            </a:r>
            <a:r>
              <a:rPr lang="en-US" sz="2800" dirty="0" err="1" smtClean="0">
                <a:solidFill>
                  <a:srgbClr val="FFFF00"/>
                </a:solidFill>
              </a:rPr>
              <a:t>que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puedes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recorddar</a:t>
            </a:r>
            <a:r>
              <a:rPr lang="en-US" sz="2800" dirty="0" smtClean="0">
                <a:solidFill>
                  <a:srgbClr val="FFFF00"/>
                </a:solidFill>
              </a:rPr>
              <a:t> de </a:t>
            </a:r>
            <a:r>
              <a:rPr lang="en-US" sz="2800" dirty="0" err="1" smtClean="0">
                <a:solidFill>
                  <a:srgbClr val="FFFF00"/>
                </a:solidFill>
              </a:rPr>
              <a:t>las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reglas</a:t>
            </a:r>
            <a:r>
              <a:rPr lang="en-US" sz="2800" dirty="0" smtClean="0">
                <a:solidFill>
                  <a:srgbClr val="FFFF00"/>
                </a:solidFill>
              </a:rPr>
              <a:t> de </a:t>
            </a:r>
            <a:r>
              <a:rPr lang="en-US" sz="2800" dirty="0" err="1" smtClean="0">
                <a:solidFill>
                  <a:srgbClr val="FFFF00"/>
                </a:solidFill>
              </a:rPr>
              <a:t>número</a:t>
            </a:r>
            <a:r>
              <a:rPr lang="en-US" sz="2800" dirty="0" smtClean="0">
                <a:solidFill>
                  <a:srgbClr val="FFFF00"/>
                </a:solidFill>
              </a:rPr>
              <a:t> y </a:t>
            </a:r>
            <a:r>
              <a:rPr lang="en-US" sz="2800" dirty="0" err="1" smtClean="0">
                <a:solidFill>
                  <a:srgbClr val="FFFF00"/>
                </a:solidFill>
              </a:rPr>
              <a:t>género</a:t>
            </a:r>
            <a:r>
              <a:rPr lang="en-US" sz="2800" dirty="0" smtClean="0">
                <a:solidFill>
                  <a:srgbClr val="FFFF00"/>
                </a:solidFill>
              </a:rPr>
              <a:t>…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090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515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677" y="176412"/>
            <a:ext cx="86787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G</a:t>
            </a:r>
            <a:r>
              <a:rPr lang="en-US" sz="6600" dirty="0" err="1" smtClean="0"/>
              <a:t>énero</a:t>
            </a:r>
            <a:r>
              <a:rPr lang="en-US" sz="6600" dirty="0" smtClean="0"/>
              <a:t> de </a:t>
            </a:r>
            <a:r>
              <a:rPr lang="en-US" sz="6600" dirty="0" err="1" smtClean="0"/>
              <a:t>sustantivos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211677" y="1284408"/>
            <a:ext cx="8414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En </a:t>
            </a:r>
            <a:r>
              <a:rPr lang="en-US" sz="2800" dirty="0" err="1" smtClean="0"/>
              <a:t>espa</a:t>
            </a:r>
            <a:r>
              <a:rPr lang="en-US" sz="2800" dirty="0" err="1" smtClean="0"/>
              <a:t>ñol</a:t>
            </a:r>
            <a:r>
              <a:rPr lang="en-US" sz="2800" dirty="0" smtClean="0"/>
              <a:t>, un </a:t>
            </a:r>
            <a:r>
              <a:rPr lang="en-US" sz="2800" dirty="0" err="1" smtClean="0"/>
              <a:t>sustantivo</a:t>
            </a:r>
            <a:r>
              <a:rPr lang="en-US" sz="2800" dirty="0" smtClean="0"/>
              <a:t> </a:t>
            </a:r>
            <a:r>
              <a:rPr lang="en-US" sz="2800" dirty="0" err="1" smtClean="0"/>
              <a:t>puede</a:t>
            </a:r>
            <a:r>
              <a:rPr lang="en-US" sz="2800" dirty="0" smtClean="0"/>
              <a:t> </a:t>
            </a:r>
            <a:r>
              <a:rPr lang="en-US" sz="2800" dirty="0" err="1" smtClean="0"/>
              <a:t>ser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11677" y="1807628"/>
            <a:ext cx="3616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6600"/>
                </a:solidFill>
              </a:rPr>
              <a:t>MASCULINO</a:t>
            </a:r>
            <a:endParaRPr lang="en-US" sz="40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74283" y="1791846"/>
            <a:ext cx="3616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6600"/>
                </a:solidFill>
              </a:rPr>
              <a:t>FEMENINO</a:t>
            </a:r>
            <a:endParaRPr lang="en-US" sz="4000" dirty="0">
              <a:solidFill>
                <a:srgbClr val="FF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86208" y="2515514"/>
            <a:ext cx="3333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Termina</a:t>
            </a:r>
            <a:r>
              <a:rPr lang="en-US" sz="2400" dirty="0" smtClean="0">
                <a:solidFill>
                  <a:srgbClr val="FF0000"/>
                </a:solidFill>
              </a:rPr>
              <a:t> con </a:t>
            </a:r>
            <a:r>
              <a:rPr lang="en-US" sz="2400" dirty="0" smtClean="0">
                <a:solidFill>
                  <a:srgbClr val="FF0000"/>
                </a:solidFill>
              </a:rPr>
              <a:t>“-a”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6208" y="2991367"/>
            <a:ext cx="3739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Termina</a:t>
            </a:r>
            <a:r>
              <a:rPr lang="en-US" sz="2400" dirty="0" smtClean="0">
                <a:solidFill>
                  <a:srgbClr val="FF0000"/>
                </a:solidFill>
              </a:rPr>
              <a:t> con </a:t>
            </a:r>
            <a:r>
              <a:rPr lang="en-US" sz="2400" dirty="0" smtClean="0">
                <a:solidFill>
                  <a:srgbClr val="FF0000"/>
                </a:solidFill>
              </a:rPr>
              <a:t>“-</a:t>
            </a:r>
            <a:r>
              <a:rPr lang="en-US" sz="2400" dirty="0" err="1" smtClean="0">
                <a:solidFill>
                  <a:srgbClr val="FF0000"/>
                </a:solidFill>
              </a:rPr>
              <a:t>ción</a:t>
            </a:r>
            <a:r>
              <a:rPr lang="en-US" sz="2400" dirty="0" smtClean="0">
                <a:solidFill>
                  <a:srgbClr val="FF0000"/>
                </a:solidFill>
              </a:rPr>
              <a:t>”/”-</a:t>
            </a:r>
            <a:r>
              <a:rPr lang="en-US" sz="2400" dirty="0" err="1" smtClean="0">
                <a:solidFill>
                  <a:srgbClr val="FF0000"/>
                </a:solidFill>
              </a:rPr>
              <a:t>gión</a:t>
            </a:r>
            <a:r>
              <a:rPr lang="en-US" sz="2400" dirty="0" smtClean="0">
                <a:solidFill>
                  <a:srgbClr val="FF0000"/>
                </a:solidFill>
              </a:rPr>
              <a:t>”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86208" y="3453032"/>
            <a:ext cx="3333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Versiones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cortas</a:t>
            </a:r>
            <a:r>
              <a:rPr lang="en-US" sz="2400" dirty="0" smtClean="0">
                <a:solidFill>
                  <a:srgbClr val="FF0000"/>
                </a:solidFill>
              </a:rPr>
              <a:t> de </a:t>
            </a:r>
            <a:r>
              <a:rPr lang="en-US" sz="2400" dirty="0" err="1" smtClean="0">
                <a:solidFill>
                  <a:srgbClr val="FF0000"/>
                </a:solidFill>
              </a:rPr>
              <a:t>otras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palabras</a:t>
            </a:r>
            <a:r>
              <a:rPr lang="en-US" sz="2400" dirty="0" smtClean="0">
                <a:solidFill>
                  <a:srgbClr val="FF0000"/>
                </a:solidFill>
              </a:rPr>
              <a:t>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86208" y="4436429"/>
            <a:ext cx="3333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 </a:t>
            </a:r>
            <a:r>
              <a:rPr lang="en-US" sz="2400" dirty="0" err="1" smtClean="0">
                <a:solidFill>
                  <a:srgbClr val="FF0000"/>
                </a:solidFill>
              </a:rPr>
              <a:t>refiere</a:t>
            </a:r>
            <a:r>
              <a:rPr lang="en-US" sz="2400" dirty="0" smtClean="0">
                <a:solidFill>
                  <a:srgbClr val="FF0000"/>
                </a:solidFill>
              </a:rPr>
              <a:t> a </a:t>
            </a:r>
            <a:r>
              <a:rPr lang="en-US" sz="2400" dirty="0" err="1" smtClean="0">
                <a:solidFill>
                  <a:srgbClr val="FF0000"/>
                </a:solidFill>
              </a:rPr>
              <a:t>una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hembra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1677" y="2746346"/>
            <a:ext cx="3333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Termina</a:t>
            </a:r>
            <a:r>
              <a:rPr lang="en-US" sz="2400" dirty="0" smtClean="0">
                <a:solidFill>
                  <a:srgbClr val="FF0000"/>
                </a:solidFill>
              </a:rPr>
              <a:t> con </a:t>
            </a:r>
            <a:r>
              <a:rPr lang="en-US" sz="2400" dirty="0" smtClean="0">
                <a:solidFill>
                  <a:srgbClr val="FF0000"/>
                </a:solidFill>
              </a:rPr>
              <a:t>“-o”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1677" y="3222199"/>
            <a:ext cx="3739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Una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mayoridad</a:t>
            </a:r>
            <a:r>
              <a:rPr lang="en-US" sz="2400" dirty="0" smtClean="0">
                <a:solidFill>
                  <a:srgbClr val="FF0000"/>
                </a:solidFill>
              </a:rPr>
              <a:t> del </a:t>
            </a:r>
            <a:r>
              <a:rPr lang="en-US" sz="2400" dirty="0" err="1" smtClean="0">
                <a:solidFill>
                  <a:srgbClr val="FF0000"/>
                </a:solidFill>
              </a:rPr>
              <a:t>resto</a:t>
            </a:r>
            <a:r>
              <a:rPr lang="en-US" sz="2400" dirty="0" smtClean="0">
                <a:solidFill>
                  <a:srgbClr val="FF0000"/>
                </a:solidFill>
              </a:rPr>
              <a:t> de los </a:t>
            </a:r>
            <a:r>
              <a:rPr lang="en-US" sz="2400" dirty="0" err="1" smtClean="0">
                <a:solidFill>
                  <a:srgbClr val="FF0000"/>
                </a:solidFill>
              </a:rPr>
              <a:t>casos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04572" y="5279844"/>
            <a:ext cx="4998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HAY PALABRAS IRREGULARES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328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677" y="176412"/>
            <a:ext cx="86787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Número</a:t>
            </a:r>
            <a:r>
              <a:rPr lang="en-US" sz="6600" dirty="0" smtClean="0"/>
              <a:t> de </a:t>
            </a:r>
            <a:r>
              <a:rPr lang="en-US" sz="6600" dirty="0" err="1" smtClean="0"/>
              <a:t>sustantivos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211677" y="1284408"/>
            <a:ext cx="8414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 </a:t>
            </a:r>
            <a:r>
              <a:rPr lang="en-US" sz="2800" dirty="0" err="1" smtClean="0"/>
              <a:t>sustantivo</a:t>
            </a:r>
            <a:r>
              <a:rPr lang="en-US" sz="2800" dirty="0" smtClean="0"/>
              <a:t> </a:t>
            </a:r>
            <a:r>
              <a:rPr lang="en-US" sz="2800" dirty="0" err="1" smtClean="0"/>
              <a:t>puede</a:t>
            </a:r>
            <a:r>
              <a:rPr lang="en-US" sz="2800" dirty="0" smtClean="0"/>
              <a:t> </a:t>
            </a:r>
            <a:r>
              <a:rPr lang="en-US" sz="2800" dirty="0" err="1" smtClean="0"/>
              <a:t>ser</a:t>
            </a:r>
            <a:r>
              <a:rPr lang="en-US" sz="2800" dirty="0" smtClean="0"/>
              <a:t> singular o plural.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29844" y="1960028"/>
            <a:ext cx="8414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Singular = Uno				Plural = </a:t>
            </a:r>
            <a:r>
              <a:rPr lang="en-US" sz="2800" dirty="0" err="1" smtClean="0"/>
              <a:t>M</a:t>
            </a:r>
            <a:r>
              <a:rPr lang="en-US" sz="2800" dirty="0" err="1" smtClean="0"/>
              <a:t>ás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uno</a:t>
            </a:r>
            <a:endParaRPr lang="en-US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11677" y="2875509"/>
            <a:ext cx="867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Hable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por</a:t>
            </a:r>
            <a:r>
              <a:rPr lang="en-US" sz="2400" dirty="0" smtClean="0">
                <a:solidFill>
                  <a:srgbClr val="FFFF00"/>
                </a:solidFill>
              </a:rPr>
              <a:t> un </a:t>
            </a:r>
            <a:r>
              <a:rPr lang="en-US" sz="2400" dirty="0" err="1" smtClean="0">
                <a:solidFill>
                  <a:srgbClr val="FFFF00"/>
                </a:solidFill>
              </a:rPr>
              <a:t>minuto</a:t>
            </a:r>
            <a:r>
              <a:rPr lang="en-US" sz="2400" dirty="0" smtClean="0">
                <a:solidFill>
                  <a:srgbClr val="FFFF00"/>
                </a:solidFill>
              </a:rPr>
              <a:t> con </a:t>
            </a:r>
            <a:r>
              <a:rPr lang="en-US" sz="2400" dirty="0" err="1" smtClean="0">
                <a:solidFill>
                  <a:srgbClr val="FFFF00"/>
                </a:solidFill>
              </a:rPr>
              <a:t>sus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compa</a:t>
            </a:r>
            <a:r>
              <a:rPr lang="en-US" sz="2400" dirty="0" err="1" smtClean="0">
                <a:solidFill>
                  <a:srgbClr val="FFFF00"/>
                </a:solidFill>
              </a:rPr>
              <a:t>ñeros</a:t>
            </a:r>
            <a:r>
              <a:rPr lang="en-US" sz="2400" dirty="0" smtClean="0">
                <a:solidFill>
                  <a:srgbClr val="FFFF00"/>
                </a:solidFill>
              </a:rPr>
              <a:t> de </a:t>
            </a:r>
            <a:r>
              <a:rPr lang="en-US" sz="2400" dirty="0" err="1" smtClean="0">
                <a:solidFill>
                  <a:srgbClr val="FFFF00"/>
                </a:solidFill>
              </a:rPr>
              <a:t>cómo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cambiar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estos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sutantivos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desde</a:t>
            </a:r>
            <a:r>
              <a:rPr lang="en-US" sz="2400" dirty="0" smtClean="0">
                <a:solidFill>
                  <a:srgbClr val="FFFF00"/>
                </a:solidFill>
              </a:rPr>
              <a:t> la forma singular a la forma plural: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1677" y="4064729"/>
            <a:ext cx="11868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Clase</a:t>
            </a:r>
            <a:endParaRPr lang="x-none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48984" y="4064729"/>
            <a:ext cx="12391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Perro</a:t>
            </a:r>
            <a:endParaRPr lang="x-none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01044" y="4084374"/>
            <a:ext cx="13322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Mono</a:t>
            </a:r>
            <a:endParaRPr lang="x-none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5062" y="4098520"/>
            <a:ext cx="18176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Profesor</a:t>
            </a:r>
            <a:endParaRPr lang="x-none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85749" y="3892528"/>
            <a:ext cx="4609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29232" y="3892528"/>
            <a:ext cx="4609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73434" y="3892528"/>
            <a:ext cx="4609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221064" y="3892528"/>
            <a:ext cx="8095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9353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4042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Los </a:t>
            </a:r>
            <a:r>
              <a:rPr lang="en-US" sz="5400" dirty="0" err="1" smtClean="0"/>
              <a:t>artículos</a:t>
            </a:r>
            <a:endParaRPr lang="en-US" sz="5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028573"/>
              </p:ext>
            </p:extLst>
          </p:nvPr>
        </p:nvGraphicFramePr>
        <p:xfrm>
          <a:off x="518535" y="1301198"/>
          <a:ext cx="8371893" cy="217411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90631"/>
                <a:gridCol w="2790631"/>
                <a:gridCol w="2790631"/>
              </a:tblGrid>
              <a:tr h="774079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Art</a:t>
                      </a:r>
                      <a:r>
                        <a:rPr lang="en-US" sz="2000" dirty="0" err="1" smtClean="0"/>
                        <a:t>ículos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definidos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“The”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Singular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Plural</a:t>
                      </a:r>
                      <a:endParaRPr lang="en-US" sz="2400" dirty="0"/>
                    </a:p>
                  </a:txBody>
                  <a:tcPr/>
                </a:tc>
              </a:tr>
              <a:tr h="700016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Masculino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0016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Femenino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253944" y="1926507"/>
            <a:ext cx="63611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7589" y="2644312"/>
            <a:ext cx="7488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0329" y="1926507"/>
            <a:ext cx="102143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Los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6515" y="2644312"/>
            <a:ext cx="99438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Las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831025"/>
              </p:ext>
            </p:extLst>
          </p:nvPr>
        </p:nvGraphicFramePr>
        <p:xfrm>
          <a:off x="518535" y="3958642"/>
          <a:ext cx="8371893" cy="217411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90631"/>
                <a:gridCol w="2790631"/>
                <a:gridCol w="2790631"/>
              </a:tblGrid>
              <a:tr h="774079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Art</a:t>
                      </a:r>
                      <a:r>
                        <a:rPr lang="en-US" sz="2000" dirty="0" err="1" smtClean="0"/>
                        <a:t>ículos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definidos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“A/An” o “Some”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Singular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Plural</a:t>
                      </a:r>
                      <a:endParaRPr lang="en-US" sz="2400" dirty="0"/>
                    </a:p>
                  </a:txBody>
                  <a:tcPr/>
                </a:tc>
              </a:tr>
              <a:tr h="700016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Masculino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0016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Femenino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113581" y="4583951"/>
            <a:ext cx="91683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61648" y="5301756"/>
            <a:ext cx="122070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Una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94388" y="4583951"/>
            <a:ext cx="149331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Unos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00574" y="5301756"/>
            <a:ext cx="14662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Unas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27949" y="299900"/>
            <a:ext cx="5616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Los </a:t>
            </a:r>
            <a:r>
              <a:rPr lang="en-US" sz="2400" dirty="0" err="1" smtClean="0">
                <a:solidFill>
                  <a:srgbClr val="FFFF00"/>
                </a:solidFill>
              </a:rPr>
              <a:t>art</a:t>
            </a:r>
            <a:r>
              <a:rPr lang="en-US" sz="2400" dirty="0" err="1" smtClean="0">
                <a:solidFill>
                  <a:srgbClr val="FFFF00"/>
                </a:solidFill>
              </a:rPr>
              <a:t>ículos</a:t>
            </a:r>
            <a:r>
              <a:rPr lang="en-US" sz="2400" dirty="0" smtClean="0">
                <a:solidFill>
                  <a:srgbClr val="FFFF00"/>
                </a:solidFill>
              </a:rPr>
              <a:t> NECESITAN </a:t>
            </a:r>
            <a:r>
              <a:rPr lang="en-US" sz="2400" dirty="0" err="1" smtClean="0">
                <a:solidFill>
                  <a:srgbClr val="FFFF00"/>
                </a:solidFill>
              </a:rPr>
              <a:t>estar</a:t>
            </a:r>
            <a:r>
              <a:rPr lang="en-US" sz="2400" dirty="0" smtClean="0">
                <a:solidFill>
                  <a:srgbClr val="FFFF00"/>
                </a:solidFill>
              </a:rPr>
              <a:t> de </a:t>
            </a:r>
            <a:r>
              <a:rPr lang="en-US" sz="2400" dirty="0" err="1" smtClean="0">
                <a:solidFill>
                  <a:srgbClr val="FFFF00"/>
                </a:solidFill>
              </a:rPr>
              <a:t>acuerdo</a:t>
            </a:r>
            <a:r>
              <a:rPr lang="en-US" sz="2400" dirty="0" smtClean="0">
                <a:solidFill>
                  <a:srgbClr val="FFFF00"/>
                </a:solidFill>
              </a:rPr>
              <a:t> con los </a:t>
            </a:r>
            <a:r>
              <a:rPr lang="en-US" sz="2400" dirty="0" err="1" smtClean="0">
                <a:solidFill>
                  <a:srgbClr val="FFFF00"/>
                </a:solidFill>
              </a:rPr>
              <a:t>sustantivos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que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modifican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618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677" y="176412"/>
            <a:ext cx="867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Adjetivos</a:t>
            </a:r>
            <a:r>
              <a:rPr lang="en-US" sz="6000" dirty="0" smtClean="0"/>
              <a:t> con </a:t>
            </a:r>
            <a:r>
              <a:rPr lang="en-US" sz="6000" dirty="0" err="1" smtClean="0"/>
              <a:t>sustantivos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211677" y="1340728"/>
            <a:ext cx="867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</a:rPr>
              <a:t>Adjetivos</a:t>
            </a:r>
            <a:r>
              <a:rPr lang="en-US" sz="2800" dirty="0" smtClean="0">
                <a:solidFill>
                  <a:srgbClr val="FFFF00"/>
                </a:solidFill>
              </a:rPr>
              <a:t> son </a:t>
            </a:r>
            <a:r>
              <a:rPr lang="en-US" sz="2800" dirty="0" err="1" smtClean="0">
                <a:solidFill>
                  <a:srgbClr val="FFFF00"/>
                </a:solidFill>
              </a:rPr>
              <a:t>palabras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que</a:t>
            </a:r>
            <a:r>
              <a:rPr lang="en-US" sz="2800" smtClean="0">
                <a:solidFill>
                  <a:srgbClr val="FFFF00"/>
                </a:solidFill>
              </a:rPr>
              <a:t> le </a:t>
            </a:r>
            <a:r>
              <a:rPr lang="en-US" sz="2800" dirty="0" err="1" smtClean="0">
                <a:solidFill>
                  <a:srgbClr val="FFFF00"/>
                </a:solidFill>
              </a:rPr>
              <a:t>dan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una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descripci</a:t>
            </a:r>
            <a:r>
              <a:rPr lang="en-US" sz="2800" dirty="0" err="1" smtClean="0">
                <a:solidFill>
                  <a:srgbClr val="FFFF00"/>
                </a:solidFill>
              </a:rPr>
              <a:t>ón</a:t>
            </a:r>
            <a:r>
              <a:rPr lang="en-US" sz="2800" dirty="0" smtClean="0">
                <a:solidFill>
                  <a:srgbClr val="FFFF00"/>
                </a:solidFill>
              </a:rPr>
              <a:t> a un </a:t>
            </a:r>
            <a:r>
              <a:rPr lang="en-US" sz="2800" dirty="0" err="1" smtClean="0">
                <a:solidFill>
                  <a:srgbClr val="FFFF00"/>
                </a:solidFill>
              </a:rPr>
              <a:t>sustantivo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677" y="2294835"/>
            <a:ext cx="85199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El </a:t>
            </a:r>
            <a:r>
              <a:rPr lang="en-US" sz="4400" dirty="0" err="1" smtClean="0"/>
              <a:t>perro</a:t>
            </a:r>
            <a:r>
              <a:rPr lang="en-US" sz="4400" dirty="0" smtClean="0"/>
              <a:t> </a:t>
            </a:r>
            <a:r>
              <a:rPr lang="en-US" sz="4400" dirty="0" err="1" smtClean="0"/>
              <a:t>rojo</a:t>
            </a:r>
            <a:r>
              <a:rPr lang="en-US" sz="4400" dirty="0" smtClean="0"/>
              <a:t> </a:t>
            </a:r>
            <a:r>
              <a:rPr lang="en-US" sz="4400" dirty="0" err="1" smtClean="0"/>
              <a:t>es</a:t>
            </a:r>
            <a:r>
              <a:rPr lang="en-US" sz="4400" dirty="0" smtClean="0"/>
              <a:t> </a:t>
            </a:r>
            <a:r>
              <a:rPr lang="en-US" sz="4400" dirty="0" err="1" smtClean="0"/>
              <a:t>muy</a:t>
            </a:r>
            <a:r>
              <a:rPr lang="en-US" sz="4400" dirty="0" smtClean="0"/>
              <a:t> </a:t>
            </a:r>
            <a:r>
              <a:rPr lang="en-US" sz="4400" dirty="0" err="1" smtClean="0"/>
              <a:t>grande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40247" y="3011353"/>
            <a:ext cx="95254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56767" y="3028994"/>
            <a:ext cx="16934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1552" y="3687003"/>
            <a:ext cx="46921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En </a:t>
            </a:r>
            <a:r>
              <a:rPr lang="en-US" sz="2800" dirty="0" err="1" smtClean="0">
                <a:solidFill>
                  <a:srgbClr val="FF0000"/>
                </a:solidFill>
              </a:rPr>
              <a:t>espa</a:t>
            </a:r>
            <a:r>
              <a:rPr lang="en-US" sz="2800" dirty="0" err="1" smtClean="0">
                <a:solidFill>
                  <a:srgbClr val="FF0000"/>
                </a:solidFill>
              </a:rPr>
              <a:t>ñol</a:t>
            </a:r>
            <a:r>
              <a:rPr lang="en-US" sz="2800" dirty="0" smtClean="0">
                <a:solidFill>
                  <a:srgbClr val="FF0000"/>
                </a:solidFill>
              </a:rPr>
              <a:t>, los </a:t>
            </a:r>
            <a:r>
              <a:rPr lang="en-US" sz="2800" dirty="0" err="1" smtClean="0">
                <a:solidFill>
                  <a:srgbClr val="FF0000"/>
                </a:solidFill>
              </a:rPr>
              <a:t>adjetivos</a:t>
            </a:r>
            <a:r>
              <a:rPr lang="en-US" sz="2800" dirty="0" smtClean="0">
                <a:solidFill>
                  <a:srgbClr val="FF0000"/>
                </a:solidFill>
              </a:rPr>
              <a:t> van DESPUÉS del </a:t>
            </a:r>
            <a:r>
              <a:rPr lang="en-US" sz="2800" dirty="0" err="1" smtClean="0">
                <a:solidFill>
                  <a:srgbClr val="FF0000"/>
                </a:solidFill>
              </a:rPr>
              <a:t>sustantivo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504843" y="3064276"/>
            <a:ext cx="229317" cy="622727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1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677" y="176412"/>
            <a:ext cx="867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Adjetivos</a:t>
            </a:r>
            <a:r>
              <a:rPr lang="en-US" sz="6000" dirty="0" smtClean="0"/>
              <a:t> con </a:t>
            </a:r>
            <a:r>
              <a:rPr lang="en-US" sz="6000" dirty="0" err="1" smtClean="0"/>
              <a:t>sustantivos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211677" y="1323087"/>
            <a:ext cx="83435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Los </a:t>
            </a:r>
            <a:r>
              <a:rPr lang="en-US" sz="2800" dirty="0" err="1" smtClean="0">
                <a:solidFill>
                  <a:srgbClr val="FFFF00"/>
                </a:solidFill>
              </a:rPr>
              <a:t>adjetivos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necesitan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estar</a:t>
            </a:r>
            <a:r>
              <a:rPr lang="en-US" sz="2800" dirty="0" smtClean="0">
                <a:solidFill>
                  <a:srgbClr val="FFFF00"/>
                </a:solidFill>
              </a:rPr>
              <a:t> de </a:t>
            </a:r>
            <a:r>
              <a:rPr lang="en-US" sz="2800" dirty="0" err="1" smtClean="0">
                <a:solidFill>
                  <a:srgbClr val="FFFF00"/>
                </a:solidFill>
              </a:rPr>
              <a:t>acuerdo</a:t>
            </a:r>
            <a:r>
              <a:rPr lang="en-US" sz="2800" dirty="0" smtClean="0">
                <a:solidFill>
                  <a:srgbClr val="FFFF00"/>
                </a:solidFill>
              </a:rPr>
              <a:t> con los </a:t>
            </a:r>
            <a:r>
              <a:rPr lang="en-US" sz="2800" dirty="0" err="1" smtClean="0">
                <a:solidFill>
                  <a:srgbClr val="FFFF00"/>
                </a:solidFill>
              </a:rPr>
              <a:t>sustantivos</a:t>
            </a:r>
            <a:r>
              <a:rPr lang="en-US" sz="2800" dirty="0" smtClean="0">
                <a:solidFill>
                  <a:srgbClr val="FFFF00"/>
                </a:solidFill>
              </a:rPr>
              <a:t> en </a:t>
            </a:r>
            <a:r>
              <a:rPr lang="en-US" sz="2800" dirty="0" err="1" smtClean="0">
                <a:solidFill>
                  <a:srgbClr val="FFFF00"/>
                </a:solidFill>
              </a:rPr>
              <a:t>cuanto</a:t>
            </a:r>
            <a:r>
              <a:rPr lang="en-US" sz="2800" dirty="0" smtClean="0">
                <a:solidFill>
                  <a:srgbClr val="FFFF00"/>
                </a:solidFill>
              </a:rPr>
              <a:t> a </a:t>
            </a:r>
            <a:r>
              <a:rPr lang="en-US" sz="2800" dirty="0" err="1" smtClean="0">
                <a:solidFill>
                  <a:srgbClr val="FFFF00"/>
                </a:solidFill>
              </a:rPr>
              <a:t>g</a:t>
            </a:r>
            <a:r>
              <a:rPr lang="en-US" sz="2800" dirty="0" err="1" smtClean="0">
                <a:solidFill>
                  <a:srgbClr val="FFFF00"/>
                </a:solidFill>
              </a:rPr>
              <a:t>énero</a:t>
            </a:r>
            <a:r>
              <a:rPr lang="en-US" sz="2800" dirty="0" smtClean="0">
                <a:solidFill>
                  <a:srgbClr val="FFFF00"/>
                </a:solidFill>
              </a:rPr>
              <a:t> y </a:t>
            </a:r>
            <a:r>
              <a:rPr lang="en-US" sz="2800" dirty="0" err="1" smtClean="0">
                <a:solidFill>
                  <a:srgbClr val="FFFF00"/>
                </a:solidFill>
              </a:rPr>
              <a:t>número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677" y="2400683"/>
            <a:ext cx="83435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</a:rPr>
              <a:t>Adjetivos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pueden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ser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masculinos</a:t>
            </a:r>
            <a:r>
              <a:rPr lang="en-US" sz="2800" dirty="0" smtClean="0">
                <a:solidFill>
                  <a:srgbClr val="FFFF00"/>
                </a:solidFill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</a:rPr>
              <a:t>femeninos</a:t>
            </a:r>
            <a:r>
              <a:rPr lang="en-US" sz="2800" dirty="0" smtClean="0">
                <a:solidFill>
                  <a:srgbClr val="FFFF00"/>
                </a:solidFill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</a:rPr>
              <a:t>singulares</a:t>
            </a:r>
            <a:r>
              <a:rPr lang="en-US" sz="2800" dirty="0" smtClean="0">
                <a:solidFill>
                  <a:srgbClr val="FFFF00"/>
                </a:solidFill>
              </a:rPr>
              <a:t>, o </a:t>
            </a:r>
            <a:r>
              <a:rPr lang="en-US" sz="2800" dirty="0" err="1" smtClean="0">
                <a:solidFill>
                  <a:srgbClr val="FFFF00"/>
                </a:solidFill>
              </a:rPr>
              <a:t>plurales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1677" y="3634078"/>
            <a:ext cx="86787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My teachers are very boring.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11677" y="4799536"/>
            <a:ext cx="86787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They (female) are tall and ugly.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11677" y="4149430"/>
            <a:ext cx="86787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Mis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profesores</a:t>
            </a:r>
            <a:r>
              <a:rPr lang="en-US" sz="3200" dirty="0" smtClean="0">
                <a:solidFill>
                  <a:srgbClr val="FF0000"/>
                </a:solidFill>
              </a:rPr>
              <a:t> son </a:t>
            </a:r>
            <a:r>
              <a:rPr lang="en-US" sz="3200" dirty="0" err="1" smtClean="0">
                <a:solidFill>
                  <a:srgbClr val="FF0000"/>
                </a:solidFill>
              </a:rPr>
              <a:t>muy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aburridos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1677" y="5384312"/>
            <a:ext cx="86787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Ellas</a:t>
            </a:r>
            <a:r>
              <a:rPr lang="en-US" sz="3200" dirty="0" smtClean="0">
                <a:solidFill>
                  <a:srgbClr val="FF0000"/>
                </a:solidFill>
              </a:rPr>
              <a:t> son </a:t>
            </a:r>
            <a:r>
              <a:rPr lang="en-US" sz="3200" dirty="0" err="1" smtClean="0">
                <a:solidFill>
                  <a:srgbClr val="FF0000"/>
                </a:solidFill>
              </a:rPr>
              <a:t>altas</a:t>
            </a:r>
            <a:r>
              <a:rPr lang="en-US" sz="3200" dirty="0" smtClean="0">
                <a:solidFill>
                  <a:srgbClr val="FF0000"/>
                </a:solidFill>
              </a:rPr>
              <a:t> y </a:t>
            </a:r>
            <a:r>
              <a:rPr lang="en-US" sz="3200" dirty="0" err="1" smtClean="0">
                <a:solidFill>
                  <a:srgbClr val="FF0000"/>
                </a:solidFill>
              </a:rPr>
              <a:t>feas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278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677" y="176412"/>
            <a:ext cx="867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Adjetivos</a:t>
            </a:r>
            <a:r>
              <a:rPr lang="en-US" sz="6000" dirty="0" smtClean="0"/>
              <a:t> con </a:t>
            </a:r>
            <a:r>
              <a:rPr lang="en-US" sz="6000" dirty="0" err="1" smtClean="0"/>
              <a:t>sustantivos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211677" y="1376010"/>
            <a:ext cx="83435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sz="3600" dirty="0"/>
              <a:t> </a:t>
            </a:r>
            <a:r>
              <a:rPr lang="en-US" sz="3600" dirty="0" smtClean="0"/>
              <a:t>El </a:t>
            </a:r>
            <a:r>
              <a:rPr lang="en-US" sz="3600" dirty="0" err="1" smtClean="0"/>
              <a:t>adjetivo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 smtClean="0"/>
              <a:t>masculino</a:t>
            </a:r>
            <a:r>
              <a:rPr lang="en-US" sz="3600" dirty="0" smtClean="0"/>
              <a:t> </a:t>
            </a:r>
            <a:r>
              <a:rPr lang="en-US" sz="3600" dirty="0" err="1" smtClean="0"/>
              <a:t>cuando</a:t>
            </a:r>
            <a:r>
              <a:rPr lang="en-US" sz="3600" dirty="0" smtClean="0"/>
              <a:t> </a:t>
            </a:r>
            <a:r>
              <a:rPr lang="en-US" sz="3600" dirty="0" err="1" smtClean="0"/>
              <a:t>termina</a:t>
            </a:r>
            <a:r>
              <a:rPr lang="en-US" sz="3600" dirty="0" smtClean="0"/>
              <a:t> con </a:t>
            </a:r>
            <a:r>
              <a:rPr lang="en-US" sz="3600" dirty="0" smtClean="0"/>
              <a:t>“o”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11677" y="2498672"/>
            <a:ext cx="83435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sz="3600" dirty="0"/>
              <a:t> </a:t>
            </a:r>
            <a:r>
              <a:rPr lang="en-US" sz="3600" dirty="0" smtClean="0"/>
              <a:t>El </a:t>
            </a:r>
            <a:r>
              <a:rPr lang="en-US" sz="3600" dirty="0" err="1" smtClean="0"/>
              <a:t>adjetivo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 smtClean="0"/>
              <a:t>femenino</a:t>
            </a:r>
            <a:r>
              <a:rPr lang="en-US" sz="3600" dirty="0" smtClean="0"/>
              <a:t> </a:t>
            </a:r>
            <a:r>
              <a:rPr lang="en-US" sz="3600" dirty="0" err="1" smtClean="0"/>
              <a:t>cuando</a:t>
            </a:r>
            <a:r>
              <a:rPr lang="en-US" sz="3600" dirty="0" smtClean="0"/>
              <a:t> </a:t>
            </a:r>
            <a:r>
              <a:rPr lang="en-US" sz="3600" dirty="0" err="1" smtClean="0"/>
              <a:t>termina</a:t>
            </a:r>
            <a:r>
              <a:rPr lang="en-US" sz="3600" dirty="0" smtClean="0"/>
              <a:t> con </a:t>
            </a:r>
            <a:r>
              <a:rPr lang="en-US" sz="3600" dirty="0" smtClean="0"/>
              <a:t>“a”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11677" y="3722271"/>
            <a:ext cx="83435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sz="3600" dirty="0"/>
              <a:t> </a:t>
            </a:r>
            <a:r>
              <a:rPr lang="en-US" sz="3600" dirty="0" err="1" smtClean="0"/>
              <a:t>Palabras</a:t>
            </a:r>
            <a:r>
              <a:rPr lang="en-US" sz="3600" dirty="0" smtClean="0"/>
              <a:t> </a:t>
            </a:r>
            <a:r>
              <a:rPr lang="en-US" sz="3600" dirty="0" err="1" smtClean="0"/>
              <a:t>como</a:t>
            </a:r>
            <a:r>
              <a:rPr lang="en-US" sz="3600" dirty="0" smtClean="0"/>
              <a:t> “</a:t>
            </a:r>
            <a:r>
              <a:rPr lang="en-US" sz="3600" dirty="0" err="1" smtClean="0"/>
              <a:t>grande</a:t>
            </a:r>
            <a:r>
              <a:rPr lang="en-US" sz="3600" dirty="0" smtClean="0"/>
              <a:t>” no </a:t>
            </a:r>
            <a:r>
              <a:rPr lang="en-US" sz="3600" dirty="0" err="1" smtClean="0"/>
              <a:t>tienen</a:t>
            </a:r>
            <a:r>
              <a:rPr lang="en-US" sz="3600" dirty="0" smtClean="0"/>
              <a:t> </a:t>
            </a:r>
            <a:r>
              <a:rPr lang="en-US" sz="3600" dirty="0" err="1" smtClean="0"/>
              <a:t>género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11677" y="4957882"/>
            <a:ext cx="83435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sz="3600" dirty="0"/>
              <a:t> </a:t>
            </a:r>
            <a:r>
              <a:rPr lang="en-US" sz="3600" dirty="0" smtClean="0"/>
              <a:t>Para </a:t>
            </a:r>
            <a:r>
              <a:rPr lang="en-US" sz="3600" dirty="0" err="1" smtClean="0"/>
              <a:t>hacer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un </a:t>
            </a:r>
            <a:r>
              <a:rPr lang="en-US" sz="3600" dirty="0" err="1" smtClean="0"/>
              <a:t>adjetivo</a:t>
            </a:r>
            <a:r>
              <a:rPr lang="en-US" sz="3600" dirty="0" smtClean="0"/>
              <a:t> sea plural, </a:t>
            </a:r>
            <a:r>
              <a:rPr lang="en-US" sz="3600" dirty="0" err="1" smtClean="0"/>
              <a:t>agrega</a:t>
            </a:r>
            <a:r>
              <a:rPr lang="en-US" sz="3600" dirty="0" smtClean="0"/>
              <a:t> </a:t>
            </a:r>
            <a:r>
              <a:rPr lang="en-US" sz="3600" dirty="0" smtClean="0"/>
              <a:t>“s” o “</a:t>
            </a:r>
            <a:r>
              <a:rPr lang="en-US" sz="3600" dirty="0" err="1" smtClean="0"/>
              <a:t>es</a:t>
            </a:r>
            <a:r>
              <a:rPr lang="en-US" sz="3600" dirty="0" smtClean="0"/>
              <a:t>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4565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147</TotalTime>
  <Words>336</Words>
  <Application>Microsoft Macintosh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Braun</dc:creator>
  <cp:lastModifiedBy>Patrick Braun</cp:lastModifiedBy>
  <cp:revision>6</cp:revision>
  <dcterms:created xsi:type="dcterms:W3CDTF">2014-08-19T11:04:50Z</dcterms:created>
  <dcterms:modified xsi:type="dcterms:W3CDTF">2014-08-19T13:32:36Z</dcterms:modified>
</cp:coreProperties>
</file>