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619"/>
            <a:ext cx="86700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Hable</a:t>
            </a:r>
            <a:r>
              <a:rPr lang="en-US" sz="3200" dirty="0" smtClean="0">
                <a:solidFill>
                  <a:srgbClr val="FFFF00"/>
                </a:solidFill>
              </a:rPr>
              <a:t> con </a:t>
            </a:r>
            <a:r>
              <a:rPr lang="en-US" sz="3200" dirty="0" err="1" smtClean="0">
                <a:solidFill>
                  <a:srgbClr val="FFFF00"/>
                </a:solidFill>
              </a:rPr>
              <a:t>sus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compa</a:t>
            </a:r>
            <a:r>
              <a:rPr lang="en-US" sz="3200" dirty="0" err="1" smtClean="0">
                <a:solidFill>
                  <a:srgbClr val="FFFF00"/>
                </a:solidFill>
              </a:rPr>
              <a:t>ñeros</a:t>
            </a:r>
            <a:r>
              <a:rPr lang="en-US" sz="3200" dirty="0">
                <a:solidFill>
                  <a:srgbClr val="FFFF00"/>
                </a:solidFill>
              </a:rPr>
              <a:t> 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intente</a:t>
            </a:r>
            <a:r>
              <a:rPr lang="en-US" sz="3200" dirty="0" smtClean="0">
                <a:solidFill>
                  <a:srgbClr val="FFFF00"/>
                </a:solidFill>
              </a:rPr>
              <a:t> de </a:t>
            </a:r>
            <a:r>
              <a:rPr lang="en-US" sz="3200" dirty="0" err="1" smtClean="0">
                <a:solidFill>
                  <a:srgbClr val="FFFF00"/>
                </a:solidFill>
              </a:rPr>
              <a:t>definir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las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palabras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siguientes</a:t>
            </a:r>
            <a:r>
              <a:rPr lang="en-US" sz="3200" dirty="0" smtClean="0">
                <a:solidFill>
                  <a:srgbClr val="FFFF00"/>
                </a:solidFill>
              </a:rPr>
              <a:t> en </a:t>
            </a:r>
            <a:r>
              <a:rPr lang="en-US" sz="3200" dirty="0" err="1" smtClean="0">
                <a:solidFill>
                  <a:srgbClr val="FFFF00"/>
                </a:solidFill>
              </a:rPr>
              <a:t>español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05593" y="1771039"/>
            <a:ext cx="1932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Verbo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8539" y="2877640"/>
            <a:ext cx="2771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Infinitivo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0735" y="3947941"/>
            <a:ext cx="5482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Conjugar un verbo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69353" y="4938951"/>
            <a:ext cx="5710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Presente indicativo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447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115" y="423305"/>
            <a:ext cx="7860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solidFill>
                  <a:srgbClr val="FFFF00"/>
                </a:solidFill>
              </a:rPr>
              <a:t>Verbo</a:t>
            </a:r>
            <a:r>
              <a:rPr lang="en-US" sz="4000" dirty="0" smtClean="0">
                <a:solidFill>
                  <a:srgbClr val="FFFF00"/>
                </a:solidFill>
              </a:rPr>
              <a:t> – Parte de la </a:t>
            </a:r>
            <a:r>
              <a:rPr lang="en-US" sz="4000" dirty="0" err="1" smtClean="0">
                <a:solidFill>
                  <a:srgbClr val="FFFF00"/>
                </a:solidFill>
              </a:rPr>
              <a:t>oraci</a:t>
            </a:r>
            <a:r>
              <a:rPr lang="en-US" sz="4000" dirty="0" err="1" smtClean="0">
                <a:solidFill>
                  <a:srgbClr val="FFFF00"/>
                </a:solidFill>
              </a:rPr>
              <a:t>ón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que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expresa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acción</a:t>
            </a:r>
            <a:r>
              <a:rPr lang="en-US" sz="4000" dirty="0" smtClean="0">
                <a:solidFill>
                  <a:srgbClr val="FFFF00"/>
                </a:solidFill>
              </a:rPr>
              <a:t> y </a:t>
            </a:r>
            <a:r>
              <a:rPr lang="en-US" sz="4000" dirty="0" err="1" smtClean="0">
                <a:solidFill>
                  <a:srgbClr val="FFFF00"/>
                </a:solidFill>
              </a:rPr>
              <a:t>estado</a:t>
            </a:r>
            <a:r>
              <a:rPr lang="en-US" sz="4000" dirty="0" smtClean="0">
                <a:solidFill>
                  <a:srgbClr val="FFFF00"/>
                </a:solidFill>
              </a:rPr>
              <a:t> del </a:t>
            </a:r>
            <a:r>
              <a:rPr lang="en-US" sz="4000" dirty="0" err="1" smtClean="0">
                <a:solidFill>
                  <a:srgbClr val="FFFF00"/>
                </a:solidFill>
              </a:rPr>
              <a:t>sujeto</a:t>
            </a:r>
            <a:r>
              <a:rPr lang="en-US" sz="4000" dirty="0" smtClean="0">
                <a:solidFill>
                  <a:srgbClr val="FFFF00"/>
                </a:solidFill>
              </a:rPr>
              <a:t> y </a:t>
            </a:r>
            <a:r>
              <a:rPr lang="en-US" sz="4000" dirty="0" err="1" smtClean="0">
                <a:solidFill>
                  <a:srgbClr val="FFFF00"/>
                </a:solidFill>
              </a:rPr>
              <a:t>que</a:t>
            </a:r>
            <a:r>
              <a:rPr lang="en-US" sz="4000" dirty="0" smtClean="0">
                <a:solidFill>
                  <a:srgbClr val="FFFF00"/>
                </a:solidFill>
              </a:rPr>
              <a:t> se </a:t>
            </a:r>
            <a:r>
              <a:rPr lang="en-US" sz="4000" dirty="0" err="1" smtClean="0">
                <a:solidFill>
                  <a:srgbClr val="FFFF00"/>
                </a:solidFill>
              </a:rPr>
              <a:t>puede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conjugar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15" y="2784253"/>
            <a:ext cx="78600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solidFill>
                  <a:srgbClr val="FFFF00"/>
                </a:solidFill>
              </a:rPr>
              <a:t>Infinitivo</a:t>
            </a:r>
            <a:r>
              <a:rPr lang="en-US" sz="4000" dirty="0" smtClean="0">
                <a:solidFill>
                  <a:srgbClr val="FFFF00"/>
                </a:solidFill>
              </a:rPr>
              <a:t> – Forma </a:t>
            </a:r>
            <a:r>
              <a:rPr lang="en-US" sz="4000" dirty="0" err="1" smtClean="0">
                <a:solidFill>
                  <a:srgbClr val="FFFF00"/>
                </a:solidFill>
              </a:rPr>
              <a:t>m</a:t>
            </a:r>
            <a:r>
              <a:rPr lang="en-US" sz="4000" dirty="0" err="1" smtClean="0">
                <a:solidFill>
                  <a:srgbClr val="FFFF00"/>
                </a:solidFill>
              </a:rPr>
              <a:t>ás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básica</a:t>
            </a:r>
            <a:r>
              <a:rPr lang="en-US" sz="4000" dirty="0" smtClean="0">
                <a:solidFill>
                  <a:srgbClr val="FFFF00"/>
                </a:solidFill>
              </a:rPr>
              <a:t> del </a:t>
            </a:r>
            <a:r>
              <a:rPr lang="en-US" sz="4000" dirty="0" err="1" smtClean="0">
                <a:solidFill>
                  <a:srgbClr val="FFFF00"/>
                </a:solidFill>
              </a:rPr>
              <a:t>verbo</a:t>
            </a:r>
            <a:r>
              <a:rPr lang="en-US" sz="4000" dirty="0" smtClean="0">
                <a:solidFill>
                  <a:srgbClr val="FFFF00"/>
                </a:solidFill>
              </a:rPr>
              <a:t>. En </a:t>
            </a:r>
            <a:r>
              <a:rPr lang="en-US" sz="4000" dirty="0" err="1" smtClean="0">
                <a:solidFill>
                  <a:srgbClr val="FFFF00"/>
                </a:solidFill>
              </a:rPr>
              <a:t>inglés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tiene</a:t>
            </a:r>
            <a:r>
              <a:rPr lang="en-US" sz="4000" dirty="0" smtClean="0">
                <a:solidFill>
                  <a:srgbClr val="FFFF00"/>
                </a:solidFill>
              </a:rPr>
              <a:t> la </a:t>
            </a:r>
            <a:r>
              <a:rPr lang="en-US" sz="4000" dirty="0" err="1" smtClean="0">
                <a:solidFill>
                  <a:srgbClr val="FFFF00"/>
                </a:solidFill>
              </a:rPr>
              <a:t>palabra</a:t>
            </a:r>
            <a:r>
              <a:rPr lang="en-US" sz="4000" dirty="0" smtClean="0">
                <a:solidFill>
                  <a:srgbClr val="FFFF00"/>
                </a:solidFill>
              </a:rPr>
              <a:t> “to”; En </a:t>
            </a:r>
            <a:r>
              <a:rPr lang="en-US" sz="4000" dirty="0" err="1" smtClean="0">
                <a:solidFill>
                  <a:srgbClr val="FFFF00"/>
                </a:solidFill>
              </a:rPr>
              <a:t>español</a:t>
            </a:r>
            <a:r>
              <a:rPr lang="en-US" sz="4000" dirty="0" smtClean="0">
                <a:solidFill>
                  <a:srgbClr val="FFFF00"/>
                </a:solidFill>
              </a:rPr>
              <a:t>, el </a:t>
            </a:r>
            <a:r>
              <a:rPr lang="en-US" sz="4000" dirty="0" err="1" smtClean="0">
                <a:solidFill>
                  <a:srgbClr val="FFFF00"/>
                </a:solidFill>
              </a:rPr>
              <a:t>verbo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termina</a:t>
            </a:r>
            <a:r>
              <a:rPr lang="en-US" sz="4000" dirty="0" smtClean="0">
                <a:solidFill>
                  <a:srgbClr val="FFFF00"/>
                </a:solidFill>
              </a:rPr>
              <a:t> con –</a:t>
            </a:r>
            <a:r>
              <a:rPr lang="en-US" sz="4000" dirty="0" err="1" smtClean="0">
                <a:solidFill>
                  <a:srgbClr val="FFFF00"/>
                </a:solidFill>
              </a:rPr>
              <a:t>ar</a:t>
            </a:r>
            <a:r>
              <a:rPr lang="en-US" sz="4000" dirty="0" smtClean="0">
                <a:solidFill>
                  <a:srgbClr val="FFFF00"/>
                </a:solidFill>
              </a:rPr>
              <a:t>, -</a:t>
            </a:r>
            <a:r>
              <a:rPr lang="en-US" sz="4000" dirty="0" err="1" smtClean="0">
                <a:solidFill>
                  <a:srgbClr val="FFFF00"/>
                </a:solidFill>
              </a:rPr>
              <a:t>er</a:t>
            </a:r>
            <a:r>
              <a:rPr lang="en-US" sz="4000" dirty="0" smtClean="0">
                <a:solidFill>
                  <a:srgbClr val="FFFF00"/>
                </a:solidFill>
              </a:rPr>
              <a:t>, o –</a:t>
            </a:r>
            <a:r>
              <a:rPr lang="en-US" sz="4000" dirty="0" err="1" smtClean="0">
                <a:solidFill>
                  <a:srgbClr val="FFFF00"/>
                </a:solidFill>
              </a:rPr>
              <a:t>ir.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75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115" y="220850"/>
            <a:ext cx="78600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solidFill>
                  <a:srgbClr val="FFFF00"/>
                </a:solidFill>
              </a:rPr>
              <a:t>Conjugar</a:t>
            </a:r>
            <a:r>
              <a:rPr lang="en-US" sz="4000" u="sng" dirty="0" smtClean="0">
                <a:solidFill>
                  <a:srgbClr val="FFFF00"/>
                </a:solidFill>
              </a:rPr>
              <a:t> un </a:t>
            </a:r>
            <a:r>
              <a:rPr lang="en-US" sz="4000" u="sng" dirty="0" err="1" smtClean="0">
                <a:solidFill>
                  <a:srgbClr val="FFFF00"/>
                </a:solidFill>
              </a:rPr>
              <a:t>verbo</a:t>
            </a:r>
            <a:r>
              <a:rPr lang="en-US" sz="4000" dirty="0" smtClean="0">
                <a:solidFill>
                  <a:srgbClr val="FFFF00"/>
                </a:solidFill>
              </a:rPr>
              <a:t> – </a:t>
            </a:r>
            <a:r>
              <a:rPr lang="en-US" sz="4000" dirty="0" err="1" smtClean="0">
                <a:solidFill>
                  <a:srgbClr val="FFFF00"/>
                </a:solidFill>
              </a:rPr>
              <a:t>Cambiar</a:t>
            </a:r>
            <a:r>
              <a:rPr lang="en-US" sz="4000" dirty="0" smtClean="0">
                <a:solidFill>
                  <a:srgbClr val="FFFF00"/>
                </a:solidFill>
              </a:rPr>
              <a:t> el </a:t>
            </a:r>
            <a:r>
              <a:rPr lang="en-US" sz="4000" dirty="0" err="1" smtClean="0">
                <a:solidFill>
                  <a:srgbClr val="FFFF00"/>
                </a:solidFill>
              </a:rPr>
              <a:t>verbo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desde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su</a:t>
            </a:r>
            <a:r>
              <a:rPr lang="en-US" sz="4000" dirty="0" smtClean="0">
                <a:solidFill>
                  <a:srgbClr val="FFFF00"/>
                </a:solidFill>
              </a:rPr>
              <a:t> forma </a:t>
            </a:r>
            <a:r>
              <a:rPr lang="en-US" sz="4000" dirty="0" err="1" smtClean="0">
                <a:solidFill>
                  <a:srgbClr val="FFFF00"/>
                </a:solidFill>
              </a:rPr>
              <a:t>infinitiva</a:t>
            </a:r>
            <a:r>
              <a:rPr lang="en-US" sz="4000" dirty="0" smtClean="0">
                <a:solidFill>
                  <a:srgbClr val="FFFF00"/>
                </a:solidFill>
              </a:rPr>
              <a:t>. La </a:t>
            </a:r>
            <a:r>
              <a:rPr lang="en-US" sz="4000" dirty="0" err="1" smtClean="0">
                <a:solidFill>
                  <a:srgbClr val="FFFF00"/>
                </a:solidFill>
              </a:rPr>
              <a:t>conjugación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necesita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estar</a:t>
            </a:r>
            <a:r>
              <a:rPr lang="en-US" sz="4000" dirty="0" smtClean="0">
                <a:solidFill>
                  <a:srgbClr val="FFFF00"/>
                </a:solidFill>
              </a:rPr>
              <a:t> de </a:t>
            </a:r>
            <a:r>
              <a:rPr lang="en-US" sz="4000" dirty="0" err="1" smtClean="0">
                <a:solidFill>
                  <a:srgbClr val="FFFF00"/>
                </a:solidFill>
              </a:rPr>
              <a:t>acuerdo</a:t>
            </a:r>
            <a:r>
              <a:rPr lang="en-US" sz="4000" dirty="0" smtClean="0">
                <a:solidFill>
                  <a:srgbClr val="FFFF00"/>
                </a:solidFill>
              </a:rPr>
              <a:t> (agree) con el </a:t>
            </a:r>
            <a:r>
              <a:rPr lang="en-US" sz="4000" dirty="0" err="1" smtClean="0">
                <a:solidFill>
                  <a:srgbClr val="FFFF00"/>
                </a:solidFill>
              </a:rPr>
              <a:t>sujeto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115" y="3041912"/>
            <a:ext cx="78600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solidFill>
                  <a:srgbClr val="FFFF00"/>
                </a:solidFill>
              </a:rPr>
              <a:t>Presente</a:t>
            </a:r>
            <a:r>
              <a:rPr lang="en-US" sz="4000" u="sng" dirty="0" smtClean="0">
                <a:solidFill>
                  <a:srgbClr val="FFFF00"/>
                </a:solidFill>
              </a:rPr>
              <a:t> </a:t>
            </a:r>
            <a:r>
              <a:rPr lang="en-US" sz="4000" u="sng" dirty="0" err="1" smtClean="0">
                <a:solidFill>
                  <a:srgbClr val="FFFF00"/>
                </a:solidFill>
              </a:rPr>
              <a:t>indicativo</a:t>
            </a:r>
            <a:r>
              <a:rPr lang="en-US" sz="4000" dirty="0" smtClean="0">
                <a:solidFill>
                  <a:srgbClr val="FFFF00"/>
                </a:solidFill>
              </a:rPr>
              <a:t> –  El </a:t>
            </a:r>
            <a:r>
              <a:rPr lang="en-US" sz="4000" dirty="0" err="1" smtClean="0">
                <a:solidFill>
                  <a:srgbClr val="FFFF00"/>
                </a:solidFill>
              </a:rPr>
              <a:t>tiempo</a:t>
            </a:r>
            <a:r>
              <a:rPr lang="en-US" sz="4000" dirty="0" smtClean="0">
                <a:solidFill>
                  <a:srgbClr val="FFFF00"/>
                </a:solidFill>
              </a:rPr>
              <a:t> verbal </a:t>
            </a:r>
            <a:r>
              <a:rPr lang="en-US" sz="4000" dirty="0" err="1" smtClean="0">
                <a:solidFill>
                  <a:srgbClr val="FFFF00"/>
                </a:solidFill>
              </a:rPr>
              <a:t>que</a:t>
            </a:r>
            <a:r>
              <a:rPr lang="en-US" sz="4000" dirty="0" smtClean="0">
                <a:solidFill>
                  <a:srgbClr val="FFFF00"/>
                </a:solidFill>
              </a:rPr>
              <a:t> se </a:t>
            </a:r>
            <a:r>
              <a:rPr lang="en-US" sz="4000" dirty="0" err="1" smtClean="0">
                <a:solidFill>
                  <a:srgbClr val="FFFF00"/>
                </a:solidFill>
              </a:rPr>
              <a:t>usa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para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describir</a:t>
            </a:r>
            <a:r>
              <a:rPr lang="en-US" sz="4000" dirty="0" smtClean="0">
                <a:solidFill>
                  <a:srgbClr val="FFFF00"/>
                </a:solidFill>
              </a:rPr>
              <a:t> lo </a:t>
            </a:r>
            <a:r>
              <a:rPr lang="en-US" sz="4000" dirty="0" err="1" smtClean="0">
                <a:solidFill>
                  <a:srgbClr val="FFFF00"/>
                </a:solidFill>
              </a:rPr>
              <a:t>que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pasa</a:t>
            </a:r>
            <a:r>
              <a:rPr lang="en-US" sz="4000" dirty="0" smtClean="0">
                <a:solidFill>
                  <a:srgbClr val="FFFF00"/>
                </a:solidFill>
              </a:rPr>
              <a:t> con </a:t>
            </a:r>
            <a:r>
              <a:rPr lang="en-US" sz="4000" dirty="0" err="1" smtClean="0">
                <a:solidFill>
                  <a:srgbClr val="FFFF00"/>
                </a:solidFill>
              </a:rPr>
              <a:t>frecuencia</a:t>
            </a:r>
            <a:r>
              <a:rPr lang="en-US" sz="4000" dirty="0" smtClean="0">
                <a:solidFill>
                  <a:srgbClr val="FFFF00"/>
                </a:solidFill>
              </a:rPr>
              <a:t> o lo </a:t>
            </a:r>
            <a:r>
              <a:rPr lang="en-US" sz="4000" dirty="0" err="1" smtClean="0">
                <a:solidFill>
                  <a:srgbClr val="FFFF00"/>
                </a:solidFill>
              </a:rPr>
              <a:t>que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pasa</a:t>
            </a:r>
            <a:r>
              <a:rPr lang="en-US" sz="4000" dirty="0" smtClean="0">
                <a:solidFill>
                  <a:srgbClr val="FFFF00"/>
                </a:solidFill>
              </a:rPr>
              <a:t> en </a:t>
            </a:r>
            <a:r>
              <a:rPr lang="en-US" sz="4000" dirty="0" err="1" smtClean="0">
                <a:solidFill>
                  <a:srgbClr val="FFFF00"/>
                </a:solidFill>
              </a:rPr>
              <a:t>este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momento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6115" y="5596457"/>
            <a:ext cx="8688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You eat ; You are eating = </a:t>
            </a:r>
            <a:r>
              <a:rPr lang="en-US" sz="2800" dirty="0" err="1" smtClean="0">
                <a:solidFill>
                  <a:srgbClr val="FF0000"/>
                </a:solidFill>
              </a:rPr>
              <a:t>T</a:t>
            </a:r>
            <a:r>
              <a:rPr lang="en-US" sz="2800" dirty="0" err="1" smtClean="0">
                <a:solidFill>
                  <a:srgbClr val="FF0000"/>
                </a:solidFill>
              </a:rPr>
              <a:t>ú</a:t>
            </a:r>
            <a:r>
              <a:rPr lang="en-US" sz="2800" dirty="0" smtClean="0">
                <a:solidFill>
                  <a:srgbClr val="FF0000"/>
                </a:solidFill>
              </a:rPr>
              <a:t> comes.			Do you eat? ; You are eating? ; Are you eating? = ¿</a:t>
            </a:r>
            <a:r>
              <a:rPr lang="en-US" sz="2800" dirty="0" err="1" smtClean="0">
                <a:solidFill>
                  <a:srgbClr val="FF0000"/>
                </a:solidFill>
              </a:rPr>
              <a:t>Tú</a:t>
            </a:r>
            <a:r>
              <a:rPr lang="en-US" sz="2800" dirty="0" smtClean="0">
                <a:solidFill>
                  <a:srgbClr val="FF0000"/>
                </a:solidFill>
              </a:rPr>
              <a:t> Comes?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153" y="404900"/>
            <a:ext cx="8357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¿</a:t>
            </a:r>
            <a:r>
              <a:rPr lang="en-US" sz="3600" dirty="0" err="1" smtClean="0">
                <a:solidFill>
                  <a:srgbClr val="FFFF00"/>
                </a:solidFill>
              </a:rPr>
              <a:t>C</a:t>
            </a:r>
            <a:r>
              <a:rPr lang="en-US" sz="3600" dirty="0" err="1" smtClean="0">
                <a:solidFill>
                  <a:srgbClr val="FFFF00"/>
                </a:solidFill>
              </a:rPr>
              <a:t>ómo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conjugamos</a:t>
            </a:r>
            <a:r>
              <a:rPr lang="en-US" sz="3600" dirty="0" smtClean="0">
                <a:solidFill>
                  <a:srgbClr val="FFFF00"/>
                </a:solidFill>
              </a:rPr>
              <a:t> un </a:t>
            </a:r>
            <a:r>
              <a:rPr lang="en-US" sz="3600" dirty="0" err="1" smtClean="0">
                <a:solidFill>
                  <a:srgbClr val="FFFF00"/>
                </a:solidFill>
              </a:rPr>
              <a:t>verbo</a:t>
            </a:r>
            <a:r>
              <a:rPr lang="en-US" sz="3600" dirty="0" smtClean="0">
                <a:solidFill>
                  <a:srgbClr val="FFFF00"/>
                </a:solidFill>
              </a:rPr>
              <a:t> regular en el </a:t>
            </a:r>
            <a:r>
              <a:rPr lang="en-US" sz="3600" dirty="0" err="1" smtClean="0">
                <a:solidFill>
                  <a:srgbClr val="FFFF00"/>
                </a:solidFill>
              </a:rPr>
              <a:t>presente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indicativo</a:t>
            </a:r>
            <a:r>
              <a:rPr lang="en-US" sz="3600" dirty="0" smtClean="0">
                <a:solidFill>
                  <a:srgbClr val="FFFF00"/>
                </a:solidFill>
              </a:rPr>
              <a:t>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892" y="1822052"/>
            <a:ext cx="8357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Quita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últimas</a:t>
            </a:r>
            <a:r>
              <a:rPr lang="en-US" sz="2800" dirty="0" smtClean="0"/>
              <a:t> dos </a:t>
            </a:r>
            <a:r>
              <a:rPr lang="en-US" sz="2800" dirty="0" err="1" smtClean="0"/>
              <a:t>letras</a:t>
            </a:r>
            <a:r>
              <a:rPr lang="en-US" sz="2800" dirty="0" smtClean="0"/>
              <a:t> del </a:t>
            </a:r>
            <a:r>
              <a:rPr lang="en-US" sz="2800" dirty="0" err="1" smtClean="0"/>
              <a:t>infinitivo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0892" y="2412215"/>
            <a:ext cx="8357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Determinar</a:t>
            </a:r>
            <a:r>
              <a:rPr lang="en-US" sz="2800" dirty="0" smtClean="0"/>
              <a:t> el </a:t>
            </a:r>
            <a:r>
              <a:rPr lang="en-US" sz="2800" dirty="0" err="1" smtClean="0"/>
              <a:t>sujeto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0892" y="2935435"/>
            <a:ext cx="8357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</a:t>
            </a:r>
            <a:r>
              <a:rPr lang="en-US" sz="2800" dirty="0" err="1" smtClean="0"/>
              <a:t>Agrega</a:t>
            </a:r>
            <a:r>
              <a:rPr lang="en-US" sz="2800" dirty="0" smtClean="0"/>
              <a:t> un fin </a:t>
            </a:r>
            <a:r>
              <a:rPr lang="en-US" sz="2800" dirty="0" err="1" smtClean="0"/>
              <a:t>nuevo</a:t>
            </a:r>
            <a:r>
              <a:rPr lang="en-US" sz="2800" dirty="0" smtClean="0"/>
              <a:t> al </a:t>
            </a:r>
            <a:r>
              <a:rPr lang="en-US" sz="2800" dirty="0" err="1" smtClean="0"/>
              <a:t>verbo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err="1" smtClean="0"/>
              <a:t>á</a:t>
            </a:r>
            <a:r>
              <a:rPr lang="en-US" sz="2800" dirty="0" smtClean="0"/>
              <a:t> de </a:t>
            </a:r>
            <a:r>
              <a:rPr lang="en-US" sz="2800" dirty="0" err="1" smtClean="0"/>
              <a:t>acuerdo</a:t>
            </a:r>
            <a:r>
              <a:rPr lang="en-US" sz="2800" dirty="0" smtClean="0"/>
              <a:t> con el </a:t>
            </a:r>
            <a:r>
              <a:rPr lang="en-US" sz="2800" dirty="0" err="1" smtClean="0"/>
              <a:t>sujeto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68153" y="3889542"/>
            <a:ext cx="83570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Are you living with your mom?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pPr algn="ct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’m talking.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pPr algn="ct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We always eat at Applebee’s.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4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62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1524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5052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35052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" y="2438400"/>
            <a:ext cx="8305800" cy="2057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1" y="2720370"/>
            <a:ext cx="7957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¿Para </a:t>
            </a:r>
            <a:r>
              <a:rPr lang="en-US" sz="4800" dirty="0" err="1" smtClean="0">
                <a:solidFill>
                  <a:schemeClr val="bg1"/>
                </a:solidFill>
              </a:rPr>
              <a:t>t</a:t>
            </a:r>
            <a:r>
              <a:rPr lang="en-US" sz="4800" dirty="0" err="1" smtClean="0">
                <a:solidFill>
                  <a:schemeClr val="bg1"/>
                </a:solidFill>
              </a:rPr>
              <a:t>í</a:t>
            </a:r>
            <a:r>
              <a:rPr lang="en-US" sz="4800" dirty="0" smtClean="0">
                <a:solidFill>
                  <a:schemeClr val="bg1"/>
                </a:solidFill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</a:rPr>
              <a:t>cuál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es</a:t>
            </a:r>
            <a:r>
              <a:rPr lang="en-US" sz="4800" dirty="0" smtClean="0">
                <a:solidFill>
                  <a:schemeClr val="bg1"/>
                </a:solidFill>
              </a:rPr>
              <a:t> la </a:t>
            </a:r>
            <a:r>
              <a:rPr lang="en-US" sz="4800" dirty="0" err="1" smtClean="0">
                <a:solidFill>
                  <a:schemeClr val="bg1"/>
                </a:solidFill>
              </a:rPr>
              <a:t>definición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mejor</a:t>
            </a:r>
            <a:r>
              <a:rPr lang="en-US" sz="4800" dirty="0" smtClean="0">
                <a:solidFill>
                  <a:schemeClr val="bg1"/>
                </a:solidFill>
              </a:rPr>
              <a:t> del </a:t>
            </a:r>
            <a:r>
              <a:rPr lang="en-US" sz="4800" dirty="0" err="1" smtClean="0">
                <a:solidFill>
                  <a:schemeClr val="bg1"/>
                </a:solidFill>
              </a:rPr>
              <a:t>amor</a:t>
            </a:r>
            <a:r>
              <a:rPr lang="en-US" sz="4800" dirty="0" smtClean="0">
                <a:solidFill>
                  <a:schemeClr val="bg1"/>
                </a:solidFill>
              </a:rPr>
              <a:t>?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02302"/>
            <a:ext cx="40385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Buenos </a:t>
            </a:r>
            <a:r>
              <a:rPr lang="en-US" sz="3200" dirty="0" err="1" smtClean="0"/>
              <a:t>sentimientos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uno</a:t>
            </a:r>
            <a:r>
              <a:rPr lang="en-US" sz="3200" dirty="0" smtClean="0"/>
              <a:t> </a:t>
            </a:r>
            <a:r>
              <a:rPr lang="en-US" sz="3200" dirty="0" err="1" smtClean="0"/>
              <a:t>puede</a:t>
            </a:r>
            <a:r>
              <a:rPr lang="en-US" sz="3200" dirty="0" smtClean="0"/>
              <a:t> </a:t>
            </a:r>
            <a:r>
              <a:rPr lang="en-US" sz="3200" dirty="0" err="1" smtClean="0"/>
              <a:t>tener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persona o un </a:t>
            </a:r>
            <a:r>
              <a:rPr lang="en-US" sz="3200" dirty="0" err="1" smtClean="0"/>
              <a:t>objeto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317212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Lo </a:t>
            </a:r>
            <a:r>
              <a:rPr lang="en-US" sz="3200" dirty="0" err="1" smtClean="0"/>
              <a:t>que</a:t>
            </a:r>
            <a:r>
              <a:rPr lang="en-US" sz="3200" dirty="0" smtClean="0"/>
              <a:t> se </a:t>
            </a:r>
            <a:r>
              <a:rPr lang="en-US" sz="3200" dirty="0" err="1" smtClean="0"/>
              <a:t>siente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persona </a:t>
            </a:r>
            <a:r>
              <a:rPr lang="en-US" sz="3200" dirty="0" err="1" smtClean="0"/>
              <a:t>cuando</a:t>
            </a:r>
            <a:r>
              <a:rPr lang="en-US" sz="3200" dirty="0" smtClean="0"/>
              <a:t> hay </a:t>
            </a:r>
            <a:r>
              <a:rPr lang="en-US" sz="3200" dirty="0" err="1" smtClean="0"/>
              <a:t>relaciones</a:t>
            </a:r>
            <a:r>
              <a:rPr lang="en-US" sz="3200" dirty="0" smtClean="0"/>
              <a:t> </a:t>
            </a:r>
            <a:r>
              <a:rPr lang="en-US" sz="3200" dirty="0" err="1" smtClean="0"/>
              <a:t>rom</a:t>
            </a:r>
            <a:r>
              <a:rPr lang="en-US" sz="3200" dirty="0" err="1" smtClean="0"/>
              <a:t>ánticas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9530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Cu</a:t>
            </a:r>
            <a:r>
              <a:rPr lang="en-US" sz="3200" dirty="0" err="1" smtClean="0"/>
              <a:t>ándo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persona vale a </a:t>
            </a:r>
            <a:r>
              <a:rPr lang="en-US" sz="3200" dirty="0" err="1" smtClean="0"/>
              <a:t>otra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mismo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49530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Estar</a:t>
            </a:r>
            <a:r>
              <a:rPr lang="en-US" sz="3200" dirty="0" smtClean="0"/>
              <a:t> e</a:t>
            </a:r>
            <a:r>
              <a:rPr lang="en-US" sz="3200" dirty="0" smtClean="0"/>
              <a:t>n </a:t>
            </a:r>
            <a:r>
              <a:rPr lang="en-US" sz="3200" dirty="0" err="1" smtClean="0"/>
              <a:t>paz</a:t>
            </a:r>
            <a:r>
              <a:rPr lang="en-US" sz="3200" dirty="0" smtClean="0"/>
              <a:t> y </a:t>
            </a:r>
            <a:r>
              <a:rPr lang="en-US" sz="3200" dirty="0" err="1" smtClean="0"/>
              <a:t>armon</a:t>
            </a:r>
            <a:r>
              <a:rPr lang="en-US" sz="3200" dirty="0" err="1" smtClean="0"/>
              <a:t>ía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391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1524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5052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35052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" y="2438400"/>
            <a:ext cx="8305800" cy="2057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2628036"/>
            <a:ext cx="5486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¿</a:t>
            </a:r>
            <a:r>
              <a:rPr lang="en-US" sz="5400" dirty="0" err="1" smtClean="0">
                <a:solidFill>
                  <a:schemeClr val="bg1"/>
                </a:solidFill>
              </a:rPr>
              <a:t>Qui</a:t>
            </a:r>
            <a:r>
              <a:rPr lang="en-US" sz="5400" dirty="0" err="1" smtClean="0">
                <a:solidFill>
                  <a:schemeClr val="bg1"/>
                </a:solidFill>
              </a:rPr>
              <a:t>én</a:t>
            </a:r>
            <a:r>
              <a:rPr lang="en-US" sz="5400" dirty="0" smtClean="0">
                <a:solidFill>
                  <a:schemeClr val="bg1"/>
                </a:solidFill>
              </a:rPr>
              <a:t> define el </a:t>
            </a:r>
            <a:r>
              <a:rPr lang="en-US" sz="5400" dirty="0" err="1" smtClean="0">
                <a:solidFill>
                  <a:schemeClr val="bg1"/>
                </a:solidFill>
              </a:rPr>
              <a:t>amor</a:t>
            </a:r>
            <a:r>
              <a:rPr lang="en-US" sz="5400" dirty="0" smtClean="0">
                <a:solidFill>
                  <a:schemeClr val="bg1"/>
                </a:solidFill>
              </a:rPr>
              <a:t>?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33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El </a:t>
            </a:r>
            <a:r>
              <a:rPr lang="en-US" sz="3200" dirty="0" err="1" smtClean="0"/>
              <a:t>gobierno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Todos</a:t>
            </a:r>
            <a:r>
              <a:rPr lang="en-US" sz="3200" dirty="0" smtClean="0"/>
              <a:t> de </a:t>
            </a:r>
            <a:r>
              <a:rPr lang="en-US" sz="3200" dirty="0" err="1" smtClean="0"/>
              <a:t>nosotros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5029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Dios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49530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Las </a:t>
            </a:r>
            <a:r>
              <a:rPr lang="en-US" sz="3200" dirty="0" err="1" smtClean="0"/>
              <a:t>comunidades</a:t>
            </a:r>
            <a:r>
              <a:rPr lang="en-US" sz="3200" dirty="0" smtClean="0"/>
              <a:t> con </a:t>
            </a:r>
            <a:r>
              <a:rPr lang="en-US" sz="3200" dirty="0" err="1" smtClean="0"/>
              <a:t>quienes</a:t>
            </a:r>
            <a:r>
              <a:rPr lang="en-US" sz="3200" dirty="0" smtClean="0"/>
              <a:t> </a:t>
            </a:r>
            <a:r>
              <a:rPr lang="en-US" sz="3200" dirty="0" err="1" smtClean="0"/>
              <a:t>vivimos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391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1524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5052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3505200"/>
            <a:ext cx="4267200" cy="3276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" y="2438400"/>
            <a:ext cx="8305800" cy="2057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9937" y="2561730"/>
            <a:ext cx="7876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¿</a:t>
            </a:r>
            <a:r>
              <a:rPr lang="en-US" sz="4800" dirty="0" err="1" smtClean="0">
                <a:solidFill>
                  <a:schemeClr val="bg1"/>
                </a:solidFill>
              </a:rPr>
              <a:t>Es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posible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amar</a:t>
            </a:r>
            <a:r>
              <a:rPr lang="en-US" sz="4800" dirty="0" smtClean="0">
                <a:solidFill>
                  <a:schemeClr val="bg1"/>
                </a:solidFill>
              </a:rPr>
              <a:t> a un </a:t>
            </a:r>
            <a:r>
              <a:rPr lang="en-US" sz="4800" dirty="0" err="1" smtClean="0">
                <a:solidFill>
                  <a:schemeClr val="bg1"/>
                </a:solidFill>
              </a:rPr>
              <a:t>objeto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como</a:t>
            </a:r>
            <a:r>
              <a:rPr lang="en-US" sz="4800" dirty="0" smtClean="0">
                <a:solidFill>
                  <a:schemeClr val="bg1"/>
                </a:solidFill>
              </a:rPr>
              <a:t> se </a:t>
            </a:r>
            <a:r>
              <a:rPr lang="en-US" sz="4800" dirty="0" err="1" smtClean="0">
                <a:solidFill>
                  <a:schemeClr val="bg1"/>
                </a:solidFill>
              </a:rPr>
              <a:t>ama</a:t>
            </a:r>
            <a:r>
              <a:rPr lang="en-US" sz="4800" dirty="0" smtClean="0">
                <a:solidFill>
                  <a:schemeClr val="bg1"/>
                </a:solidFill>
              </a:rPr>
              <a:t> a </a:t>
            </a:r>
            <a:r>
              <a:rPr lang="en-US" sz="4800" dirty="0" err="1" smtClean="0">
                <a:solidFill>
                  <a:schemeClr val="bg1"/>
                </a:solidFill>
              </a:rPr>
              <a:t>una</a:t>
            </a:r>
            <a:r>
              <a:rPr lang="en-US" sz="4800" dirty="0" smtClean="0">
                <a:solidFill>
                  <a:schemeClr val="bg1"/>
                </a:solidFill>
              </a:rPr>
              <a:t> persona?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33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S</a:t>
            </a:r>
            <a:r>
              <a:rPr lang="en-US" sz="3200" dirty="0" err="1" smtClean="0"/>
              <a:t>í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609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391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</TotalTime>
  <Words>279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3</cp:revision>
  <dcterms:created xsi:type="dcterms:W3CDTF">2014-08-25T11:01:03Z</dcterms:created>
  <dcterms:modified xsi:type="dcterms:W3CDTF">2014-08-25T11:17:50Z</dcterms:modified>
</cp:coreProperties>
</file>