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D08C2-1507-464C-B9FA-8ECEDA5349DE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F79E2-D2E3-FB48-9720-45BC7637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4453" y="250439"/>
            <a:ext cx="645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Formalidad</a:t>
            </a:r>
            <a:r>
              <a:rPr lang="en-US" sz="3600" dirty="0" smtClean="0">
                <a:solidFill>
                  <a:srgbClr val="FFFF00"/>
                </a:solidFill>
              </a:rPr>
              <a:t> en </a:t>
            </a:r>
            <a:r>
              <a:rPr lang="en-US" sz="3600" dirty="0" err="1" smtClean="0">
                <a:solidFill>
                  <a:srgbClr val="FFFF00"/>
                </a:solidFill>
              </a:rPr>
              <a:t>espa</a:t>
            </a:r>
            <a:r>
              <a:rPr lang="en-US" sz="3600" dirty="0" err="1" smtClean="0">
                <a:solidFill>
                  <a:srgbClr val="FFFF00"/>
                </a:solidFill>
              </a:rPr>
              <a:t>ñol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199" y="932547"/>
            <a:ext cx="84241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Spanish, there is a distinct difference between </a:t>
            </a:r>
          </a:p>
          <a:p>
            <a:endParaRPr lang="en-US" sz="2400" dirty="0"/>
          </a:p>
          <a:p>
            <a:r>
              <a:rPr lang="en-US" sz="2400" dirty="0" smtClean="0"/>
              <a:t>____________________ and </a:t>
            </a:r>
          </a:p>
          <a:p>
            <a:endParaRPr lang="en-US" sz="2400" dirty="0"/>
          </a:p>
          <a:p>
            <a:r>
              <a:rPr lang="en-US" sz="2400" dirty="0" smtClean="0"/>
              <a:t>____________________ speech </a:t>
            </a:r>
          </a:p>
          <a:p>
            <a:endParaRPr lang="en-US" sz="2400" dirty="0"/>
          </a:p>
          <a:p>
            <a:r>
              <a:rPr lang="en-US" sz="2400" dirty="0" smtClean="0"/>
              <a:t>_____________________________________________________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7599" y="3660886"/>
            <a:ext cx="84241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are able to address somebody </a:t>
            </a:r>
            <a:r>
              <a:rPr lang="en-US" sz="2400" dirty="0" smtClean="0"/>
              <a:t>____________________ </a:t>
            </a:r>
          </a:p>
          <a:p>
            <a:endParaRPr lang="en-US" sz="2400" dirty="0"/>
          </a:p>
          <a:p>
            <a:r>
              <a:rPr lang="en-US" sz="2400" dirty="0" smtClean="0"/>
              <a:t>when </a:t>
            </a:r>
            <a:r>
              <a:rPr lang="en-US" sz="2400" dirty="0" smtClean="0"/>
              <a:t>____________________ ____________________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599" y="5190700"/>
            <a:ext cx="84241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However, You must address somebody </a:t>
            </a:r>
            <a:r>
              <a:rPr lang="en-US" sz="2400" dirty="0" smtClean="0"/>
              <a:t>____________________ </a:t>
            </a:r>
          </a:p>
          <a:p>
            <a:endParaRPr lang="en-US" sz="2400" dirty="0"/>
          </a:p>
          <a:p>
            <a:r>
              <a:rPr lang="en-US" sz="2400" dirty="0" smtClean="0"/>
              <a:t>when </a:t>
            </a:r>
            <a:r>
              <a:rPr lang="en-US" sz="2400" dirty="0" smtClean="0"/>
              <a:t>____________________ ____________________</a:t>
            </a:r>
            <a:r>
              <a:rPr lang="en-US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4453" y="1341637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Formal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853" y="2088105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599" y="2924409"/>
            <a:ext cx="79139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When you are talking to/addressing people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6307" y="3550994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informally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3880" y="4135770"/>
            <a:ext cx="7913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They are the same age / you are on a first-name basis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2120" y="5634863"/>
            <a:ext cx="7913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They are older / You are expected to have a greater level of respect for them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87613" y="4898312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Formally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5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284" y="339880"/>
            <a:ext cx="8245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Examples of people you can address informally: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284" y="3551212"/>
            <a:ext cx="8245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Examples of people you must address formally: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284" y="1162752"/>
            <a:ext cx="2414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Friends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6481" y="1162752"/>
            <a:ext cx="3639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Most family members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284" y="1838372"/>
            <a:ext cx="2414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Adults you are very close to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6481" y="2012803"/>
            <a:ext cx="2414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Classmates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481" y="2598980"/>
            <a:ext cx="3997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Most people you randomly meet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284" y="3027992"/>
            <a:ext cx="2414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Peers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254" y="4397598"/>
            <a:ext cx="2414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Teachers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684" y="5196954"/>
            <a:ext cx="2414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 doctor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284" y="5912494"/>
            <a:ext cx="513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People that you are serving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2489" y="4393455"/>
            <a:ext cx="3979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Some adults that you randomly meet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3191" y="5419811"/>
            <a:ext cx="4015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Anybody that you need help from.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4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90519"/>
            <a:ext cx="8424105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</a:t>
            </a:r>
            <a:r>
              <a:rPr lang="en-US" sz="2400" dirty="0" smtClean="0"/>
              <a:t>____________________ ways to say</a:t>
            </a:r>
          </a:p>
          <a:p>
            <a:endParaRPr lang="en-US" sz="2400" dirty="0"/>
          </a:p>
          <a:p>
            <a:r>
              <a:rPr lang="en-US" sz="2400" dirty="0" smtClean="0"/>
              <a:t>____________________ in Spanish.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formal way is </a:t>
            </a:r>
            <a:r>
              <a:rPr lang="en-US" sz="2400" dirty="0" smtClean="0"/>
              <a:t>____________________.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informal way is </a:t>
            </a:r>
            <a:r>
              <a:rPr lang="en-US" sz="2400" dirty="0" smtClean="0"/>
              <a:t>____________________.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When you address somebody </a:t>
            </a:r>
            <a:r>
              <a:rPr lang="en-US" sz="2400" dirty="0" smtClean="0"/>
              <a:t>____________________, or in the </a:t>
            </a:r>
          </a:p>
          <a:p>
            <a:endParaRPr lang="en-US" sz="2400" dirty="0"/>
          </a:p>
          <a:p>
            <a:r>
              <a:rPr lang="en-US" sz="2400" dirty="0" smtClean="0"/>
              <a:t>____________________ form, you must</a:t>
            </a:r>
          </a:p>
          <a:p>
            <a:endParaRPr lang="en-US" sz="2400" dirty="0"/>
          </a:p>
          <a:p>
            <a:r>
              <a:rPr lang="en-US" sz="2400" dirty="0" smtClean="0"/>
              <a:t>______________________________________________________.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6443" y="0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two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453" y="756861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you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8036" y="1770961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usted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8433" y="2880047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t</a:t>
            </a:r>
            <a:r>
              <a:rPr lang="en-US" sz="3200" dirty="0" err="1" smtClean="0">
                <a:solidFill>
                  <a:srgbClr val="FF0000"/>
                </a:solidFill>
              </a:rPr>
              <a:t>ú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0423" y="4007022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formally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453" y="4657808"/>
            <a:ext cx="25039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usted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055" y="5420213"/>
            <a:ext cx="82724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Refer to them in the third 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2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468" y="230396"/>
            <a:ext cx="5908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Formal Expressions: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68" y="1341637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C</a:t>
            </a:r>
            <a:r>
              <a:rPr lang="en-US" sz="2800" dirty="0" err="1" smtClean="0"/>
              <a:t>ómo</a:t>
            </a:r>
            <a:r>
              <a:rPr lang="en-US" sz="2800" dirty="0" smtClean="0"/>
              <a:t> se llama </a:t>
            </a:r>
            <a:r>
              <a:rPr lang="en-US" sz="2800" dirty="0" err="1" smtClean="0"/>
              <a:t>usted</a:t>
            </a:r>
            <a:r>
              <a:rPr lang="en-US" sz="2800" dirty="0" smtClean="0"/>
              <a:t>? – What is your name?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2468" y="1900633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C</a:t>
            </a:r>
            <a:r>
              <a:rPr lang="en-US" sz="2800" dirty="0" err="1" smtClean="0"/>
              <a:t>ómo</a:t>
            </a:r>
            <a:r>
              <a:rPr lang="en-US" sz="2800" dirty="0" smtClean="0"/>
              <a:t> </a:t>
            </a:r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usted</a:t>
            </a:r>
            <a:r>
              <a:rPr lang="en-US" sz="2800" dirty="0" smtClean="0"/>
              <a:t>? – How are you?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7552" y="2473375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¿De </a:t>
            </a:r>
            <a:r>
              <a:rPr lang="en-US" sz="2800" dirty="0" err="1" smtClean="0"/>
              <a:t>d</a:t>
            </a:r>
            <a:r>
              <a:rPr lang="en-US" sz="2800" dirty="0" err="1" smtClean="0"/>
              <a:t>ónde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usted</a:t>
            </a:r>
            <a:r>
              <a:rPr lang="en-US" sz="2800" dirty="0" smtClean="0"/>
              <a:t>? – Where are you from?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7552" y="3081894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Es</a:t>
            </a:r>
            <a:r>
              <a:rPr lang="en-US" sz="2800" dirty="0" smtClean="0"/>
              <a:t> un placer </a:t>
            </a:r>
            <a:r>
              <a:rPr lang="en-US" sz="2800" dirty="0" err="1" smtClean="0"/>
              <a:t>conocerle</a:t>
            </a:r>
            <a:r>
              <a:rPr lang="en-US" sz="2800" dirty="0" smtClean="0"/>
              <a:t> – It</a:t>
            </a:r>
            <a:r>
              <a:rPr lang="en-US" sz="2800" dirty="0" smtClean="0"/>
              <a:t>’s a pleasure to meet you.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070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925" y="230396"/>
            <a:ext cx="6366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ormal Expressions: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68" y="1341637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onda</a:t>
            </a:r>
            <a:r>
              <a:rPr lang="en-US" sz="2800" dirty="0" smtClean="0"/>
              <a:t>? – ‘sup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99657" y="3209139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Nada - </a:t>
            </a:r>
            <a:r>
              <a:rPr lang="en-US" sz="2800" dirty="0" err="1" smtClean="0"/>
              <a:t>Nothin</a:t>
            </a:r>
            <a:r>
              <a:rPr lang="en-US" sz="2800" dirty="0" smtClean="0"/>
              <a:t>'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99657" y="3725715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Mucho – Lots!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1210" y="1932269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pasa</a:t>
            </a:r>
            <a:r>
              <a:rPr lang="en-US" sz="2800" dirty="0" smtClean="0"/>
              <a:t>? – What’s happening?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74868" y="4254013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C</a:t>
            </a:r>
            <a:r>
              <a:rPr lang="en-US" sz="2800" dirty="0" err="1" smtClean="0"/>
              <a:t>ómo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? – How’s it going?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1210" y="2505324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</a:t>
            </a:r>
            <a:r>
              <a:rPr lang="en-US" sz="2800" dirty="0" err="1" smtClean="0"/>
              <a:t>é</a:t>
            </a:r>
            <a:r>
              <a:rPr lang="en-US" sz="2800" dirty="0" smtClean="0"/>
              <a:t> hay de </a:t>
            </a:r>
            <a:r>
              <a:rPr lang="en-US" sz="2800" dirty="0" err="1" smtClean="0"/>
              <a:t>nuevo</a:t>
            </a:r>
            <a:r>
              <a:rPr lang="en-US" sz="2800" dirty="0" smtClean="0"/>
              <a:t>? – What’s new?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390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7671" y="230396"/>
            <a:ext cx="87463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Formal and/or Informal Expressions: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68" y="1341637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Gracias – Thank you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2468" y="1900633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 nada – You</a:t>
            </a:r>
            <a:r>
              <a:rPr lang="en-US" sz="2800" dirty="0" smtClean="0"/>
              <a:t>’re welcome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7552" y="2473375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Mucho gusto – Nice to meet you.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7552" y="3081894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El gusto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</a:t>
            </a:r>
            <a:r>
              <a:rPr lang="en-US" sz="2800" dirty="0" err="1" smtClean="0"/>
              <a:t>ío</a:t>
            </a:r>
            <a:r>
              <a:rPr lang="en-US" sz="2800" dirty="0" smtClean="0"/>
              <a:t> – The pleasure is mine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67552" y="3609169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Encantado</a:t>
            </a:r>
            <a:r>
              <a:rPr lang="en-US" sz="2800" dirty="0" smtClean="0"/>
              <a:t> – Nice to meet you.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7671" y="4155117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Igualmente</a:t>
            </a:r>
            <a:r>
              <a:rPr lang="en-US" sz="2800" dirty="0" smtClean="0"/>
              <a:t> – Same to you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22468" y="4896273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¿Y </a:t>
            </a:r>
            <a:r>
              <a:rPr lang="en-US" sz="2800" dirty="0" err="1" smtClean="0"/>
              <a:t>t</a:t>
            </a:r>
            <a:r>
              <a:rPr lang="en-US" sz="2800" dirty="0" err="1" smtClean="0"/>
              <a:t>ú</a:t>
            </a:r>
            <a:r>
              <a:rPr lang="en-US" sz="2800" dirty="0" smtClean="0"/>
              <a:t>? – And you?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712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922" y="230396"/>
            <a:ext cx="55536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Colloquial Expressions: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68" y="1341637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Ch</a:t>
            </a:r>
            <a:r>
              <a:rPr lang="en-US" sz="2800" dirty="0" err="1" smtClean="0"/>
              <a:t>évere</a:t>
            </a:r>
            <a:r>
              <a:rPr lang="en-US" sz="2800" dirty="0" smtClean="0"/>
              <a:t> – Cool/Good (used everywhere)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2468" y="1900633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</a:t>
            </a:r>
            <a:r>
              <a:rPr lang="en-US" sz="2800" dirty="0" err="1" smtClean="0"/>
              <a:t>úper</a:t>
            </a:r>
            <a:r>
              <a:rPr lang="en-US" sz="2800" dirty="0" smtClean="0"/>
              <a:t> cool – Super cool (Dominican Republic)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7552" y="2473375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Pura</a:t>
            </a:r>
            <a:r>
              <a:rPr lang="en-US" sz="2800" dirty="0" smtClean="0"/>
              <a:t> Vida – Pure life (Everything</a:t>
            </a:r>
            <a:r>
              <a:rPr lang="en-US" sz="2800" dirty="0" smtClean="0"/>
              <a:t>’s good) (Costa Rica)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7552" y="3081894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Todo</a:t>
            </a:r>
            <a:r>
              <a:rPr lang="en-US" sz="2800" dirty="0" smtClean="0"/>
              <a:t> </a:t>
            </a:r>
            <a:r>
              <a:rPr lang="en-US" sz="2800" dirty="0" err="1" smtClean="0"/>
              <a:t>bien</a:t>
            </a:r>
            <a:r>
              <a:rPr lang="en-US" sz="2800" dirty="0" smtClean="0"/>
              <a:t>? – Everything good?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67552" y="3683865"/>
            <a:ext cx="8380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Todo</a:t>
            </a:r>
            <a:r>
              <a:rPr lang="en-US" sz="2800" dirty="0" smtClean="0"/>
              <a:t> </a:t>
            </a:r>
            <a:r>
              <a:rPr lang="en-US" sz="2800" dirty="0" err="1" smtClean="0"/>
              <a:t>bien</a:t>
            </a:r>
            <a:r>
              <a:rPr lang="en-US" sz="2800" dirty="0" smtClean="0"/>
              <a:t> – Everything</a:t>
            </a:r>
            <a:r>
              <a:rPr lang="en-US" sz="2800" dirty="0" smtClean="0"/>
              <a:t>’s good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268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1243</TotalTime>
  <Words>382</Words>
  <Application>Microsoft Macintosh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4</cp:revision>
  <dcterms:created xsi:type="dcterms:W3CDTF">2014-08-25T14:36:44Z</dcterms:created>
  <dcterms:modified xsi:type="dcterms:W3CDTF">2014-08-26T11:20:00Z</dcterms:modified>
</cp:coreProperties>
</file>