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1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9/13/14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9/13/14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9/13/14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9/13/14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9/13/14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9/13/14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8509"/>
            <a:ext cx="8825666" cy="923330"/>
          </a:xfrm>
          <a:prstGeom prst="rect">
            <a:avLst/>
          </a:prstGeom>
          <a:noFill/>
        </p:spPr>
        <p:txBody>
          <a:bodyPr wrap="none" lIns="91440" tIns="45720" rIns="91440" bIns="45720">
            <a:spAutoFit/>
          </a:bodyPr>
          <a:lstStyle/>
          <a:p>
            <a:pPr algn="ctr"/>
            <a:r>
              <a:rPr lang="x-none"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MORE CONVERSATION TOOLS</a:t>
            </a:r>
            <a:endParaRPr lang="x-none"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TextBox 5"/>
          <p:cNvSpPr txBox="1"/>
          <p:nvPr/>
        </p:nvSpPr>
        <p:spPr>
          <a:xfrm>
            <a:off x="257238" y="1141326"/>
            <a:ext cx="4212269" cy="5355313"/>
          </a:xfrm>
          <a:prstGeom prst="rect">
            <a:avLst/>
          </a:prstGeom>
          <a:noFill/>
        </p:spPr>
        <p:txBody>
          <a:bodyPr wrap="square" rtlCol="0">
            <a:spAutoFit/>
          </a:bodyPr>
          <a:lstStyle/>
          <a:p>
            <a:r>
              <a:rPr lang="en-US" dirty="0" smtClean="0"/>
              <a:t>How do you spell…</a:t>
            </a:r>
          </a:p>
          <a:p>
            <a:r>
              <a:rPr lang="en-US" dirty="0"/>
              <a:t>	</a:t>
            </a:r>
            <a:r>
              <a:rPr lang="en-US" dirty="0" smtClean="0"/>
              <a:t>…your name?</a:t>
            </a:r>
          </a:p>
          <a:p>
            <a:r>
              <a:rPr lang="en-US" dirty="0"/>
              <a:t>	</a:t>
            </a:r>
            <a:r>
              <a:rPr lang="en-US" dirty="0" smtClean="0"/>
              <a:t>…your address?</a:t>
            </a:r>
          </a:p>
          <a:p>
            <a:endParaRPr lang="en-US" dirty="0"/>
          </a:p>
          <a:p>
            <a:r>
              <a:rPr lang="en-US" dirty="0" smtClean="0"/>
              <a:t>It’s spelled…</a:t>
            </a:r>
          </a:p>
          <a:p>
            <a:endParaRPr lang="en-US" dirty="0" smtClean="0"/>
          </a:p>
          <a:p>
            <a:r>
              <a:rPr lang="en-US" dirty="0" smtClean="0"/>
              <a:t>How old are you?</a:t>
            </a:r>
          </a:p>
          <a:p>
            <a:r>
              <a:rPr lang="en-US" dirty="0" smtClean="0"/>
              <a:t>(How many years do you have?)</a:t>
            </a:r>
          </a:p>
          <a:p>
            <a:endParaRPr lang="en-US" dirty="0"/>
          </a:p>
          <a:p>
            <a:r>
              <a:rPr lang="en-US" dirty="0" smtClean="0"/>
              <a:t>I am # years old.</a:t>
            </a:r>
          </a:p>
          <a:p>
            <a:r>
              <a:rPr lang="en-US" dirty="0" smtClean="0"/>
              <a:t>(I have # years.</a:t>
            </a:r>
          </a:p>
          <a:p>
            <a:endParaRPr lang="en-US" dirty="0"/>
          </a:p>
          <a:p>
            <a:r>
              <a:rPr lang="en-US" dirty="0" smtClean="0"/>
              <a:t>What is your address?</a:t>
            </a:r>
          </a:p>
          <a:p>
            <a:endParaRPr lang="en-US" dirty="0"/>
          </a:p>
          <a:p>
            <a:r>
              <a:rPr lang="en-US" dirty="0" smtClean="0"/>
              <a:t>My address is…</a:t>
            </a:r>
          </a:p>
          <a:p>
            <a:endParaRPr lang="en-US" dirty="0"/>
          </a:p>
          <a:p>
            <a:r>
              <a:rPr lang="en-US" dirty="0" smtClean="0"/>
              <a:t>What is your phone number?</a:t>
            </a:r>
          </a:p>
          <a:p>
            <a:endParaRPr lang="en-US" dirty="0"/>
          </a:p>
          <a:p>
            <a:r>
              <a:rPr lang="en-US" dirty="0" smtClean="0"/>
              <a:t>My phone number is…</a:t>
            </a:r>
          </a:p>
        </p:txBody>
      </p:sp>
      <p:sp>
        <p:nvSpPr>
          <p:cNvPr id="7" name="TextBox 6"/>
          <p:cNvSpPr txBox="1"/>
          <p:nvPr/>
        </p:nvSpPr>
        <p:spPr>
          <a:xfrm>
            <a:off x="3488788" y="1141838"/>
            <a:ext cx="2572378" cy="923330"/>
          </a:xfrm>
          <a:prstGeom prst="rect">
            <a:avLst/>
          </a:prstGeom>
          <a:noFill/>
        </p:spPr>
        <p:txBody>
          <a:bodyPr wrap="square" rtlCol="0">
            <a:spAutoFit/>
          </a:bodyPr>
          <a:lstStyle/>
          <a:p>
            <a:r>
              <a:rPr lang="en-US" dirty="0" smtClean="0">
                <a:solidFill>
                  <a:srgbClr val="FF0000"/>
                </a:solidFill>
              </a:rPr>
              <a:t>¿</a:t>
            </a:r>
            <a:r>
              <a:rPr lang="en-US" dirty="0" err="1" smtClean="0">
                <a:solidFill>
                  <a:srgbClr val="FF0000"/>
                </a:solidFill>
              </a:rPr>
              <a:t>Cómo</a:t>
            </a:r>
            <a:r>
              <a:rPr lang="en-US" dirty="0" smtClean="0">
                <a:solidFill>
                  <a:srgbClr val="FF0000"/>
                </a:solidFill>
              </a:rPr>
              <a:t> se </a:t>
            </a:r>
            <a:r>
              <a:rPr lang="en-US" dirty="0" err="1" smtClean="0">
                <a:solidFill>
                  <a:srgbClr val="FF0000"/>
                </a:solidFill>
              </a:rPr>
              <a:t>escribe</a:t>
            </a:r>
            <a:r>
              <a:rPr lang="en-US" dirty="0" smtClean="0">
                <a:solidFill>
                  <a:srgbClr val="FF0000"/>
                </a:solidFill>
              </a:rPr>
              <a:t>…</a:t>
            </a:r>
          </a:p>
          <a:p>
            <a:r>
              <a:rPr lang="en-US" dirty="0">
                <a:solidFill>
                  <a:srgbClr val="FF0000"/>
                </a:solidFill>
              </a:rPr>
              <a:t>	</a:t>
            </a:r>
            <a:r>
              <a:rPr lang="en-US" dirty="0" smtClean="0">
                <a:solidFill>
                  <a:srgbClr val="FF0000"/>
                </a:solidFill>
              </a:rPr>
              <a:t>...</a:t>
            </a:r>
            <a:r>
              <a:rPr lang="en-US" dirty="0" err="1" smtClean="0">
                <a:solidFill>
                  <a:srgbClr val="FF0000"/>
                </a:solidFill>
              </a:rPr>
              <a:t>tu</a:t>
            </a:r>
            <a:r>
              <a:rPr lang="en-US" dirty="0" smtClean="0">
                <a:solidFill>
                  <a:srgbClr val="FF0000"/>
                </a:solidFill>
              </a:rPr>
              <a:t> </a:t>
            </a:r>
            <a:r>
              <a:rPr lang="en-US" dirty="0" err="1" smtClean="0">
                <a:solidFill>
                  <a:srgbClr val="FF0000"/>
                </a:solidFill>
              </a:rPr>
              <a:t>nombre</a:t>
            </a:r>
            <a:r>
              <a:rPr lang="en-US" dirty="0" smtClean="0">
                <a:solidFill>
                  <a:srgbClr val="FF0000"/>
                </a:solidFill>
              </a:rPr>
              <a:t>?</a:t>
            </a:r>
          </a:p>
          <a:p>
            <a:r>
              <a:rPr lang="en-US" dirty="0">
                <a:solidFill>
                  <a:srgbClr val="FF0000"/>
                </a:solidFill>
              </a:rPr>
              <a:t>	</a:t>
            </a:r>
            <a:r>
              <a:rPr lang="en-US" dirty="0" smtClean="0">
                <a:solidFill>
                  <a:srgbClr val="FF0000"/>
                </a:solidFill>
              </a:rPr>
              <a:t>… </a:t>
            </a:r>
            <a:r>
              <a:rPr lang="en-US" dirty="0" err="1" smtClean="0">
                <a:solidFill>
                  <a:srgbClr val="FF0000"/>
                </a:solidFill>
              </a:rPr>
              <a:t>tu</a:t>
            </a:r>
            <a:r>
              <a:rPr lang="en-US" dirty="0" smtClean="0">
                <a:solidFill>
                  <a:srgbClr val="FF0000"/>
                </a:solidFill>
              </a:rPr>
              <a:t> </a:t>
            </a:r>
            <a:r>
              <a:rPr lang="en-US" dirty="0" err="1" smtClean="0">
                <a:solidFill>
                  <a:srgbClr val="FF0000"/>
                </a:solidFill>
              </a:rPr>
              <a:t>dirección</a:t>
            </a:r>
            <a:r>
              <a:rPr lang="en-US" dirty="0" smtClean="0">
                <a:solidFill>
                  <a:srgbClr val="FF0000"/>
                </a:solidFill>
              </a:rPr>
              <a:t>?</a:t>
            </a:r>
            <a:endParaRPr lang="en-US" dirty="0">
              <a:solidFill>
                <a:srgbClr val="FF0000"/>
              </a:solidFill>
            </a:endParaRPr>
          </a:p>
        </p:txBody>
      </p:sp>
      <p:sp>
        <p:nvSpPr>
          <p:cNvPr id="8" name="TextBox 7"/>
          <p:cNvSpPr txBox="1"/>
          <p:nvPr/>
        </p:nvSpPr>
        <p:spPr>
          <a:xfrm>
            <a:off x="3785881" y="2232860"/>
            <a:ext cx="2572378" cy="369332"/>
          </a:xfrm>
          <a:prstGeom prst="rect">
            <a:avLst/>
          </a:prstGeom>
          <a:noFill/>
        </p:spPr>
        <p:txBody>
          <a:bodyPr wrap="square" rtlCol="0">
            <a:spAutoFit/>
          </a:bodyPr>
          <a:lstStyle/>
          <a:p>
            <a:r>
              <a:rPr lang="en-US" dirty="0" smtClean="0">
                <a:solidFill>
                  <a:srgbClr val="FF0000"/>
                </a:solidFill>
              </a:rPr>
              <a:t>Se </a:t>
            </a:r>
            <a:r>
              <a:rPr lang="en-US" dirty="0" err="1" smtClean="0">
                <a:solidFill>
                  <a:srgbClr val="FF0000"/>
                </a:solidFill>
              </a:rPr>
              <a:t>escribe</a:t>
            </a:r>
            <a:r>
              <a:rPr lang="en-US" dirty="0" smtClean="0">
                <a:solidFill>
                  <a:srgbClr val="FF0000"/>
                </a:solidFill>
              </a:rPr>
              <a:t>…</a:t>
            </a:r>
            <a:endParaRPr lang="en-US" dirty="0">
              <a:solidFill>
                <a:srgbClr val="FF0000"/>
              </a:solidFill>
            </a:endParaRPr>
          </a:p>
        </p:txBody>
      </p:sp>
      <p:sp>
        <p:nvSpPr>
          <p:cNvPr id="9" name="TextBox 8"/>
          <p:cNvSpPr txBox="1"/>
          <p:nvPr/>
        </p:nvSpPr>
        <p:spPr>
          <a:xfrm>
            <a:off x="3488788" y="2753710"/>
            <a:ext cx="2572378" cy="369332"/>
          </a:xfrm>
          <a:prstGeom prst="rect">
            <a:avLst/>
          </a:prstGeom>
          <a:noFill/>
        </p:spPr>
        <p:txBody>
          <a:bodyPr wrap="square" rtlCol="0">
            <a:spAutoFit/>
          </a:bodyPr>
          <a:lstStyle/>
          <a:p>
            <a:r>
              <a:rPr lang="en-US" dirty="0" smtClean="0">
                <a:solidFill>
                  <a:srgbClr val="FF0000"/>
                </a:solidFill>
              </a:rPr>
              <a:t>¿</a:t>
            </a:r>
            <a:r>
              <a:rPr lang="en-US" dirty="0" err="1" smtClean="0">
                <a:solidFill>
                  <a:srgbClr val="FF0000"/>
                </a:solidFill>
              </a:rPr>
              <a:t>Cuántos</a:t>
            </a:r>
            <a:r>
              <a:rPr lang="en-US" dirty="0" smtClean="0">
                <a:solidFill>
                  <a:srgbClr val="FF0000"/>
                </a:solidFill>
              </a:rPr>
              <a:t> </a:t>
            </a:r>
            <a:r>
              <a:rPr lang="en-US" dirty="0" err="1" smtClean="0">
                <a:solidFill>
                  <a:srgbClr val="FF0000"/>
                </a:solidFill>
              </a:rPr>
              <a:t>años</a:t>
            </a:r>
            <a:r>
              <a:rPr lang="en-US" dirty="0" smtClean="0">
                <a:solidFill>
                  <a:srgbClr val="FF0000"/>
                </a:solidFill>
              </a:rPr>
              <a:t> </a:t>
            </a:r>
            <a:r>
              <a:rPr lang="en-US" dirty="0" err="1" smtClean="0">
                <a:solidFill>
                  <a:srgbClr val="FF0000"/>
                </a:solidFill>
              </a:rPr>
              <a:t>tienes</a:t>
            </a:r>
            <a:r>
              <a:rPr lang="en-US" dirty="0" smtClean="0">
                <a:solidFill>
                  <a:srgbClr val="FF0000"/>
                </a:solidFill>
              </a:rPr>
              <a:t>?</a:t>
            </a:r>
            <a:endParaRPr lang="en-US" dirty="0">
              <a:solidFill>
                <a:srgbClr val="FF0000"/>
              </a:solidFill>
            </a:endParaRPr>
          </a:p>
        </p:txBody>
      </p:sp>
      <p:sp>
        <p:nvSpPr>
          <p:cNvPr id="10" name="TextBox 9"/>
          <p:cNvSpPr txBox="1"/>
          <p:nvPr/>
        </p:nvSpPr>
        <p:spPr>
          <a:xfrm>
            <a:off x="3938281" y="3671261"/>
            <a:ext cx="2572378" cy="369332"/>
          </a:xfrm>
          <a:prstGeom prst="rect">
            <a:avLst/>
          </a:prstGeom>
          <a:noFill/>
        </p:spPr>
        <p:txBody>
          <a:bodyPr wrap="square" rtlCol="0">
            <a:spAutoFit/>
          </a:bodyPr>
          <a:lstStyle/>
          <a:p>
            <a:r>
              <a:rPr lang="en-US" dirty="0" err="1" smtClean="0">
                <a:solidFill>
                  <a:srgbClr val="FF0000"/>
                </a:solidFill>
              </a:rPr>
              <a:t>Yo</a:t>
            </a:r>
            <a:r>
              <a:rPr lang="en-US" dirty="0" smtClean="0">
                <a:solidFill>
                  <a:srgbClr val="FF0000"/>
                </a:solidFill>
              </a:rPr>
              <a:t> </a:t>
            </a:r>
            <a:r>
              <a:rPr lang="en-US" dirty="0" err="1" smtClean="0">
                <a:solidFill>
                  <a:srgbClr val="FF0000"/>
                </a:solidFill>
              </a:rPr>
              <a:t>tengo</a:t>
            </a:r>
            <a:r>
              <a:rPr lang="en-US" dirty="0" smtClean="0">
                <a:solidFill>
                  <a:srgbClr val="FF0000"/>
                </a:solidFill>
              </a:rPr>
              <a:t> (#) </a:t>
            </a:r>
            <a:r>
              <a:rPr lang="en-US" dirty="0" err="1" smtClean="0">
                <a:solidFill>
                  <a:srgbClr val="FF0000"/>
                </a:solidFill>
              </a:rPr>
              <a:t>años</a:t>
            </a:r>
            <a:r>
              <a:rPr lang="en-US" dirty="0" smtClean="0">
                <a:solidFill>
                  <a:srgbClr val="FF0000"/>
                </a:solidFill>
              </a:rPr>
              <a:t>.</a:t>
            </a:r>
            <a:endParaRPr lang="en-US" dirty="0">
              <a:solidFill>
                <a:srgbClr val="FF0000"/>
              </a:solidFill>
            </a:endParaRPr>
          </a:p>
        </p:txBody>
      </p:sp>
      <p:sp>
        <p:nvSpPr>
          <p:cNvPr id="11" name="TextBox 10"/>
          <p:cNvSpPr txBox="1"/>
          <p:nvPr/>
        </p:nvSpPr>
        <p:spPr>
          <a:xfrm>
            <a:off x="3785881" y="4378561"/>
            <a:ext cx="2572378" cy="369332"/>
          </a:xfrm>
          <a:prstGeom prst="rect">
            <a:avLst/>
          </a:prstGeom>
          <a:noFill/>
        </p:spPr>
        <p:txBody>
          <a:bodyPr wrap="square" rtlCol="0">
            <a:spAutoFit/>
          </a:bodyPr>
          <a:lstStyle/>
          <a:p>
            <a:r>
              <a:rPr lang="en-US" dirty="0" smtClean="0">
                <a:solidFill>
                  <a:srgbClr val="FF0000"/>
                </a:solidFill>
              </a:rPr>
              <a:t>¿</a:t>
            </a:r>
            <a:r>
              <a:rPr lang="en-US" dirty="0" err="1" smtClean="0">
                <a:solidFill>
                  <a:srgbClr val="FF0000"/>
                </a:solidFill>
              </a:rPr>
              <a:t>Cuál</a:t>
            </a:r>
            <a:r>
              <a:rPr lang="en-US" dirty="0" smtClean="0">
                <a:solidFill>
                  <a:srgbClr val="FF0000"/>
                </a:solidFill>
              </a:rPr>
              <a:t> </a:t>
            </a:r>
            <a:r>
              <a:rPr lang="en-US" dirty="0" err="1" smtClean="0">
                <a:solidFill>
                  <a:srgbClr val="FF0000"/>
                </a:solidFill>
              </a:rPr>
              <a:t>es</a:t>
            </a:r>
            <a:r>
              <a:rPr lang="en-US" dirty="0" smtClean="0">
                <a:solidFill>
                  <a:srgbClr val="FF0000"/>
                </a:solidFill>
              </a:rPr>
              <a:t> </a:t>
            </a:r>
            <a:r>
              <a:rPr lang="en-US" dirty="0" err="1" smtClean="0">
                <a:solidFill>
                  <a:srgbClr val="FF0000"/>
                </a:solidFill>
              </a:rPr>
              <a:t>tu</a:t>
            </a:r>
            <a:r>
              <a:rPr lang="en-US" dirty="0" smtClean="0">
                <a:solidFill>
                  <a:srgbClr val="FF0000"/>
                </a:solidFill>
              </a:rPr>
              <a:t> </a:t>
            </a:r>
            <a:r>
              <a:rPr lang="en-US" dirty="0" err="1" smtClean="0">
                <a:solidFill>
                  <a:srgbClr val="FF0000"/>
                </a:solidFill>
              </a:rPr>
              <a:t>dirección</a:t>
            </a:r>
            <a:r>
              <a:rPr lang="en-US" dirty="0" smtClean="0">
                <a:solidFill>
                  <a:srgbClr val="FF0000"/>
                </a:solidFill>
              </a:rPr>
              <a:t>?</a:t>
            </a:r>
            <a:endParaRPr lang="en-US" dirty="0">
              <a:solidFill>
                <a:srgbClr val="FF0000"/>
              </a:solidFill>
            </a:endParaRPr>
          </a:p>
        </p:txBody>
      </p:sp>
      <p:sp>
        <p:nvSpPr>
          <p:cNvPr id="12" name="TextBox 11"/>
          <p:cNvSpPr txBox="1"/>
          <p:nvPr/>
        </p:nvSpPr>
        <p:spPr>
          <a:xfrm>
            <a:off x="3664966" y="4941186"/>
            <a:ext cx="2572378" cy="369332"/>
          </a:xfrm>
          <a:prstGeom prst="rect">
            <a:avLst/>
          </a:prstGeom>
          <a:noFill/>
        </p:spPr>
        <p:txBody>
          <a:bodyPr wrap="square" rtlCol="0">
            <a:spAutoFit/>
          </a:bodyPr>
          <a:lstStyle/>
          <a:p>
            <a:r>
              <a:rPr lang="en-US" dirty="0" err="1" smtClean="0">
                <a:solidFill>
                  <a:srgbClr val="FF0000"/>
                </a:solidFill>
              </a:rPr>
              <a:t>Mi</a:t>
            </a:r>
            <a:r>
              <a:rPr lang="en-US" dirty="0" smtClean="0">
                <a:solidFill>
                  <a:srgbClr val="FF0000"/>
                </a:solidFill>
              </a:rPr>
              <a:t> </a:t>
            </a:r>
            <a:r>
              <a:rPr lang="en-US" dirty="0" err="1" smtClean="0">
                <a:solidFill>
                  <a:srgbClr val="FF0000"/>
                </a:solidFill>
              </a:rPr>
              <a:t>dirección</a:t>
            </a:r>
            <a:r>
              <a:rPr lang="en-US" dirty="0" smtClean="0">
                <a:solidFill>
                  <a:srgbClr val="FF0000"/>
                </a:solidFill>
              </a:rPr>
              <a:t> </a:t>
            </a:r>
            <a:r>
              <a:rPr lang="en-US" dirty="0" err="1" smtClean="0">
                <a:solidFill>
                  <a:srgbClr val="FF0000"/>
                </a:solidFill>
              </a:rPr>
              <a:t>es</a:t>
            </a:r>
            <a:r>
              <a:rPr lang="en-US" dirty="0" smtClean="0">
                <a:solidFill>
                  <a:srgbClr val="FF0000"/>
                </a:solidFill>
              </a:rPr>
              <a:t>…</a:t>
            </a:r>
            <a:endParaRPr lang="en-US" dirty="0">
              <a:solidFill>
                <a:srgbClr val="FF0000"/>
              </a:solidFill>
            </a:endParaRPr>
          </a:p>
        </p:txBody>
      </p:sp>
      <p:sp>
        <p:nvSpPr>
          <p:cNvPr id="13" name="TextBox 12"/>
          <p:cNvSpPr txBox="1"/>
          <p:nvPr/>
        </p:nvSpPr>
        <p:spPr>
          <a:xfrm>
            <a:off x="3785881" y="5568112"/>
            <a:ext cx="2572378" cy="369332"/>
          </a:xfrm>
          <a:prstGeom prst="rect">
            <a:avLst/>
          </a:prstGeom>
          <a:noFill/>
        </p:spPr>
        <p:txBody>
          <a:bodyPr wrap="square" rtlCol="0">
            <a:spAutoFit/>
          </a:bodyPr>
          <a:lstStyle/>
          <a:p>
            <a:r>
              <a:rPr lang="en-US" dirty="0" smtClean="0">
                <a:solidFill>
                  <a:srgbClr val="FF0000"/>
                </a:solidFill>
              </a:rPr>
              <a:t>¿</a:t>
            </a:r>
            <a:r>
              <a:rPr lang="en-US" dirty="0" err="1" smtClean="0">
                <a:solidFill>
                  <a:srgbClr val="FF0000"/>
                </a:solidFill>
              </a:rPr>
              <a:t>Cuál</a:t>
            </a:r>
            <a:r>
              <a:rPr lang="en-US" dirty="0" smtClean="0">
                <a:solidFill>
                  <a:srgbClr val="FF0000"/>
                </a:solidFill>
              </a:rPr>
              <a:t>  </a:t>
            </a:r>
            <a:r>
              <a:rPr lang="en-US" dirty="0" err="1" smtClean="0">
                <a:solidFill>
                  <a:srgbClr val="FF0000"/>
                </a:solidFill>
              </a:rPr>
              <a:t>es</a:t>
            </a:r>
            <a:r>
              <a:rPr lang="en-US" dirty="0" smtClean="0">
                <a:solidFill>
                  <a:srgbClr val="FF0000"/>
                </a:solidFill>
              </a:rPr>
              <a:t> </a:t>
            </a:r>
            <a:r>
              <a:rPr lang="en-US" dirty="0" err="1" smtClean="0">
                <a:solidFill>
                  <a:srgbClr val="FF0000"/>
                </a:solidFill>
              </a:rPr>
              <a:t>tu</a:t>
            </a:r>
            <a:r>
              <a:rPr lang="en-US" dirty="0" smtClean="0">
                <a:solidFill>
                  <a:srgbClr val="FF0000"/>
                </a:solidFill>
              </a:rPr>
              <a:t> </a:t>
            </a:r>
            <a:r>
              <a:rPr lang="en-US" dirty="0" err="1" smtClean="0">
                <a:solidFill>
                  <a:srgbClr val="FF0000"/>
                </a:solidFill>
              </a:rPr>
              <a:t>teléfono</a:t>
            </a:r>
            <a:r>
              <a:rPr lang="en-US" dirty="0" smtClean="0">
                <a:solidFill>
                  <a:srgbClr val="FF0000"/>
                </a:solidFill>
              </a:rPr>
              <a:t>?</a:t>
            </a:r>
            <a:endParaRPr lang="en-US" dirty="0">
              <a:solidFill>
                <a:srgbClr val="FF0000"/>
              </a:solidFill>
            </a:endParaRPr>
          </a:p>
        </p:txBody>
      </p:sp>
      <p:sp>
        <p:nvSpPr>
          <p:cNvPr id="14" name="TextBox 13"/>
          <p:cNvSpPr txBox="1"/>
          <p:nvPr/>
        </p:nvSpPr>
        <p:spPr>
          <a:xfrm>
            <a:off x="3785881" y="6127307"/>
            <a:ext cx="2572378" cy="369332"/>
          </a:xfrm>
          <a:prstGeom prst="rect">
            <a:avLst/>
          </a:prstGeom>
          <a:noFill/>
        </p:spPr>
        <p:txBody>
          <a:bodyPr wrap="square" rtlCol="0">
            <a:spAutoFit/>
          </a:bodyPr>
          <a:lstStyle/>
          <a:p>
            <a:r>
              <a:rPr lang="en-US" dirty="0" err="1" smtClean="0">
                <a:solidFill>
                  <a:srgbClr val="FF0000"/>
                </a:solidFill>
              </a:rPr>
              <a:t>Mi</a:t>
            </a:r>
            <a:r>
              <a:rPr lang="en-US" dirty="0" smtClean="0">
                <a:solidFill>
                  <a:srgbClr val="FF0000"/>
                </a:solidFill>
              </a:rPr>
              <a:t> </a:t>
            </a:r>
            <a:r>
              <a:rPr lang="en-US" dirty="0" err="1" smtClean="0">
                <a:solidFill>
                  <a:srgbClr val="FF0000"/>
                </a:solidFill>
              </a:rPr>
              <a:t>teléfono</a:t>
            </a:r>
            <a:r>
              <a:rPr lang="en-US" dirty="0" smtClean="0">
                <a:solidFill>
                  <a:srgbClr val="FF0000"/>
                </a:solidFill>
              </a:rPr>
              <a:t> </a:t>
            </a:r>
            <a:r>
              <a:rPr lang="en-US" dirty="0" err="1" smtClean="0">
                <a:solidFill>
                  <a:srgbClr val="FF0000"/>
                </a:solidFill>
              </a:rPr>
              <a:t>es</a:t>
            </a:r>
            <a:r>
              <a:rPr lang="en-US" dirty="0" smtClean="0">
                <a:solidFill>
                  <a:srgbClr val="FF0000"/>
                </a:solidFill>
              </a:rPr>
              <a:t>…</a:t>
            </a:r>
            <a:endParaRPr lang="en-US" dirty="0">
              <a:solidFill>
                <a:srgbClr val="FF0000"/>
              </a:solidFill>
            </a:endParaRPr>
          </a:p>
        </p:txBody>
      </p:sp>
      <p:sp>
        <p:nvSpPr>
          <p:cNvPr id="15" name="TextBox 14"/>
          <p:cNvSpPr txBox="1"/>
          <p:nvPr/>
        </p:nvSpPr>
        <p:spPr>
          <a:xfrm>
            <a:off x="6358259" y="1141326"/>
            <a:ext cx="1407107" cy="923330"/>
          </a:xfrm>
          <a:prstGeom prst="rect">
            <a:avLst/>
          </a:prstGeom>
          <a:noFill/>
        </p:spPr>
        <p:txBody>
          <a:bodyPr wrap="square" rtlCol="0">
            <a:spAutoFit/>
          </a:bodyPr>
          <a:lstStyle/>
          <a:p>
            <a:r>
              <a:rPr lang="en-US" dirty="0" smtClean="0"/>
              <a:t>What is your e-mail address?</a:t>
            </a:r>
            <a:endParaRPr lang="en-US" dirty="0"/>
          </a:p>
        </p:txBody>
      </p:sp>
      <p:sp>
        <p:nvSpPr>
          <p:cNvPr id="16" name="TextBox 15"/>
          <p:cNvSpPr txBox="1"/>
          <p:nvPr/>
        </p:nvSpPr>
        <p:spPr>
          <a:xfrm>
            <a:off x="6358259" y="2107379"/>
            <a:ext cx="2572378" cy="646331"/>
          </a:xfrm>
          <a:prstGeom prst="rect">
            <a:avLst/>
          </a:prstGeom>
          <a:noFill/>
        </p:spPr>
        <p:txBody>
          <a:bodyPr wrap="square" rtlCol="0">
            <a:spAutoFit/>
          </a:bodyPr>
          <a:lstStyle/>
          <a:p>
            <a:r>
              <a:rPr lang="en-US" dirty="0" err="1" smtClean="0">
                <a:solidFill>
                  <a:srgbClr val="FF0000"/>
                </a:solidFill>
              </a:rPr>
              <a:t>Mi</a:t>
            </a:r>
            <a:r>
              <a:rPr lang="en-US" dirty="0" smtClean="0">
                <a:solidFill>
                  <a:srgbClr val="FF0000"/>
                </a:solidFill>
              </a:rPr>
              <a:t> </a:t>
            </a:r>
            <a:r>
              <a:rPr lang="en-US" dirty="0" err="1" smtClean="0">
                <a:solidFill>
                  <a:srgbClr val="FF0000"/>
                </a:solidFill>
              </a:rPr>
              <a:t>correo</a:t>
            </a:r>
            <a:r>
              <a:rPr lang="en-US" dirty="0" smtClean="0">
                <a:solidFill>
                  <a:srgbClr val="FF0000"/>
                </a:solidFill>
              </a:rPr>
              <a:t> </a:t>
            </a:r>
            <a:r>
              <a:rPr lang="en-US" dirty="0" err="1" smtClean="0">
                <a:solidFill>
                  <a:srgbClr val="FF0000"/>
                </a:solidFill>
              </a:rPr>
              <a:t>electrónico</a:t>
            </a:r>
            <a:r>
              <a:rPr lang="en-US" dirty="0" smtClean="0">
                <a:solidFill>
                  <a:srgbClr val="FF0000"/>
                </a:solidFill>
              </a:rPr>
              <a:t> </a:t>
            </a:r>
            <a:r>
              <a:rPr lang="en-US" dirty="0" err="1" smtClean="0">
                <a:solidFill>
                  <a:srgbClr val="FF0000"/>
                </a:solidFill>
              </a:rPr>
              <a:t>es</a:t>
            </a:r>
            <a:r>
              <a:rPr lang="en-US" dirty="0" smtClean="0">
                <a:solidFill>
                  <a:srgbClr val="FF0000"/>
                </a:solidFill>
              </a:rPr>
              <a:t>…</a:t>
            </a:r>
            <a:endParaRPr lang="en-US" dirty="0">
              <a:solidFill>
                <a:srgbClr val="FF0000"/>
              </a:solidFill>
            </a:endParaRPr>
          </a:p>
        </p:txBody>
      </p:sp>
      <p:sp>
        <p:nvSpPr>
          <p:cNvPr id="17" name="TextBox 16"/>
          <p:cNvSpPr txBox="1"/>
          <p:nvPr/>
        </p:nvSpPr>
        <p:spPr>
          <a:xfrm>
            <a:off x="3641188" y="3090776"/>
            <a:ext cx="3305268" cy="369332"/>
          </a:xfrm>
          <a:prstGeom prst="rect">
            <a:avLst/>
          </a:prstGeom>
          <a:noFill/>
        </p:spPr>
        <p:txBody>
          <a:bodyPr wrap="square" rtlCol="0">
            <a:spAutoFit/>
          </a:bodyPr>
          <a:lstStyle/>
          <a:p>
            <a:r>
              <a:rPr lang="en-US" dirty="0" smtClean="0">
                <a:solidFill>
                  <a:srgbClr val="FF0000"/>
                </a:solidFill>
              </a:rPr>
              <a:t>¿</a:t>
            </a:r>
            <a:r>
              <a:rPr lang="en-US" dirty="0" err="1" smtClean="0">
                <a:solidFill>
                  <a:srgbClr val="FF0000"/>
                </a:solidFill>
              </a:rPr>
              <a:t>Cuántos</a:t>
            </a:r>
            <a:r>
              <a:rPr lang="en-US" dirty="0" smtClean="0">
                <a:solidFill>
                  <a:srgbClr val="FF0000"/>
                </a:solidFill>
              </a:rPr>
              <a:t> </a:t>
            </a:r>
            <a:r>
              <a:rPr lang="en-US" dirty="0" err="1" smtClean="0">
                <a:solidFill>
                  <a:srgbClr val="FF0000"/>
                </a:solidFill>
              </a:rPr>
              <a:t>años</a:t>
            </a:r>
            <a:r>
              <a:rPr lang="en-US" dirty="0" smtClean="0">
                <a:solidFill>
                  <a:srgbClr val="FF0000"/>
                </a:solidFill>
              </a:rPr>
              <a:t> </a:t>
            </a:r>
            <a:r>
              <a:rPr lang="en-US" dirty="0" err="1" smtClean="0">
                <a:solidFill>
                  <a:srgbClr val="FF0000"/>
                </a:solidFill>
              </a:rPr>
              <a:t>tiene</a:t>
            </a:r>
            <a:r>
              <a:rPr lang="en-US" dirty="0" smtClean="0">
                <a:solidFill>
                  <a:srgbClr val="FF0000"/>
                </a:solidFill>
              </a:rPr>
              <a:t> </a:t>
            </a:r>
            <a:r>
              <a:rPr lang="en-US" dirty="0" err="1" smtClean="0">
                <a:solidFill>
                  <a:srgbClr val="FF0000"/>
                </a:solidFill>
              </a:rPr>
              <a:t>usted</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3965805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0-#ppt_w/2"/>
                                          </p:val>
                                        </p:tav>
                                        <p:tav tm="100000">
                                          <p:val>
                                            <p:strVal val="#ppt_x"/>
                                          </p:val>
                                        </p:tav>
                                      </p:tavLst>
                                    </p:anim>
                                    <p:anim calcmode="lin" valueType="num">
                                      <p:cBhvr additive="base">
                                        <p:cTn id="2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0-#ppt_w/2"/>
                                          </p:val>
                                        </p:tav>
                                        <p:tav tm="100000">
                                          <p:val>
                                            <p:strVal val="#ppt_x"/>
                                          </p:val>
                                        </p:tav>
                                      </p:tavLst>
                                    </p:anim>
                                    <p:anim calcmode="lin" valueType="num">
                                      <p:cBhvr additive="base">
                                        <p:cTn id="3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0-#ppt_w/2"/>
                                          </p:val>
                                        </p:tav>
                                        <p:tav tm="100000">
                                          <p:val>
                                            <p:strVal val="#ppt_x"/>
                                          </p:val>
                                        </p:tav>
                                      </p:tavLst>
                                    </p:anim>
                                    <p:anim calcmode="lin" valueType="num">
                                      <p:cBhvr additive="base">
                                        <p:cTn id="4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0-#ppt_w/2"/>
                                          </p:val>
                                        </p:tav>
                                        <p:tav tm="100000">
                                          <p:val>
                                            <p:strVal val="#ppt_x"/>
                                          </p:val>
                                        </p:tav>
                                      </p:tavLst>
                                    </p:anim>
                                    <p:anim calcmode="lin" valueType="num">
                                      <p:cBhvr additive="base">
                                        <p:cTn id="5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0-#ppt_w/2"/>
                                          </p:val>
                                        </p:tav>
                                        <p:tav tm="100000">
                                          <p:val>
                                            <p:strVal val="#ppt_x"/>
                                          </p:val>
                                        </p:tav>
                                      </p:tavLst>
                                    </p:anim>
                                    <p:anim calcmode="lin" valueType="num">
                                      <p:cBhvr additive="base">
                                        <p:cTn id="5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0-#ppt_w/2"/>
                                          </p:val>
                                        </p:tav>
                                        <p:tav tm="100000">
                                          <p:val>
                                            <p:strVal val="#ppt_x"/>
                                          </p:val>
                                        </p:tav>
                                      </p:tavLst>
                                    </p:anim>
                                    <p:anim calcmode="lin" valueType="num">
                                      <p:cBhvr additive="base">
                                        <p:cTn id="62"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6986" y="218509"/>
            <a:ext cx="7231705" cy="923330"/>
          </a:xfrm>
          <a:prstGeom prst="rect">
            <a:avLst/>
          </a:prstGeom>
          <a:noFill/>
        </p:spPr>
        <p:txBody>
          <a:bodyPr wrap="none" lIns="91440" tIns="45720" rIns="91440" bIns="45720">
            <a:spAutoFit/>
          </a:bodyPr>
          <a:lstStyle/>
          <a:p>
            <a:pPr algn="ctr"/>
            <a:r>
              <a:rPr lang="x-none"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Introducing other people</a:t>
            </a:r>
            <a:endParaRPr lang="x-none"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TextBox 5"/>
          <p:cNvSpPr txBox="1"/>
          <p:nvPr/>
        </p:nvSpPr>
        <p:spPr>
          <a:xfrm>
            <a:off x="257238" y="1141326"/>
            <a:ext cx="4212269" cy="4247317"/>
          </a:xfrm>
          <a:prstGeom prst="rect">
            <a:avLst/>
          </a:prstGeom>
          <a:noFill/>
        </p:spPr>
        <p:txBody>
          <a:bodyPr wrap="square" rtlCol="0">
            <a:spAutoFit/>
          </a:bodyPr>
          <a:lstStyle/>
          <a:p>
            <a:r>
              <a:rPr lang="en-US" dirty="0" smtClean="0"/>
              <a:t>What is his name?</a:t>
            </a:r>
          </a:p>
          <a:p>
            <a:r>
              <a:rPr lang="en-US" dirty="0" smtClean="0"/>
              <a:t>What is her name?</a:t>
            </a:r>
          </a:p>
          <a:p>
            <a:endParaRPr lang="en-US" dirty="0"/>
          </a:p>
          <a:p>
            <a:r>
              <a:rPr lang="en-US" dirty="0" smtClean="0"/>
              <a:t>His name is</a:t>
            </a:r>
          </a:p>
          <a:p>
            <a:r>
              <a:rPr lang="en-US" dirty="0" smtClean="0"/>
              <a:t>Her name is</a:t>
            </a:r>
          </a:p>
          <a:p>
            <a:endParaRPr lang="en-US" dirty="0" smtClean="0"/>
          </a:p>
          <a:p>
            <a:r>
              <a:rPr lang="en-US" dirty="0" smtClean="0"/>
              <a:t>Where is he from?</a:t>
            </a:r>
          </a:p>
          <a:p>
            <a:r>
              <a:rPr lang="en-US" dirty="0" smtClean="0"/>
              <a:t>Where is she from?</a:t>
            </a:r>
          </a:p>
          <a:p>
            <a:endParaRPr lang="en-US" dirty="0"/>
          </a:p>
          <a:p>
            <a:r>
              <a:rPr lang="en-US" dirty="0" smtClean="0"/>
              <a:t>How old is he?</a:t>
            </a:r>
          </a:p>
          <a:p>
            <a:r>
              <a:rPr lang="en-US" dirty="0" smtClean="0"/>
              <a:t>How old is she?</a:t>
            </a:r>
          </a:p>
          <a:p>
            <a:endParaRPr lang="en-US" dirty="0"/>
          </a:p>
          <a:p>
            <a:r>
              <a:rPr lang="en-US" dirty="0" smtClean="0"/>
              <a:t>He is (#) years old.</a:t>
            </a:r>
          </a:p>
          <a:p>
            <a:r>
              <a:rPr lang="en-US" dirty="0" smtClean="0"/>
              <a:t>She is (#) years old.</a:t>
            </a:r>
          </a:p>
          <a:p>
            <a:endParaRPr lang="en-US" dirty="0"/>
          </a:p>
        </p:txBody>
      </p:sp>
      <p:sp>
        <p:nvSpPr>
          <p:cNvPr id="7" name="TextBox 6"/>
          <p:cNvSpPr txBox="1"/>
          <p:nvPr/>
        </p:nvSpPr>
        <p:spPr>
          <a:xfrm>
            <a:off x="3488788" y="1141838"/>
            <a:ext cx="2572378" cy="646331"/>
          </a:xfrm>
          <a:prstGeom prst="rect">
            <a:avLst/>
          </a:prstGeom>
          <a:noFill/>
        </p:spPr>
        <p:txBody>
          <a:bodyPr wrap="square" rtlCol="0">
            <a:spAutoFit/>
          </a:bodyPr>
          <a:lstStyle/>
          <a:p>
            <a:r>
              <a:rPr lang="en-US" dirty="0" smtClean="0">
                <a:solidFill>
                  <a:srgbClr val="FF0000"/>
                </a:solidFill>
              </a:rPr>
              <a:t>¿</a:t>
            </a:r>
            <a:r>
              <a:rPr lang="en-US" dirty="0" err="1" smtClean="0">
                <a:solidFill>
                  <a:srgbClr val="FF0000"/>
                </a:solidFill>
              </a:rPr>
              <a:t>Cómo</a:t>
            </a:r>
            <a:r>
              <a:rPr lang="en-US" dirty="0" smtClean="0">
                <a:solidFill>
                  <a:srgbClr val="FF0000"/>
                </a:solidFill>
              </a:rPr>
              <a:t> se llama </a:t>
            </a:r>
            <a:r>
              <a:rPr lang="en-US" dirty="0" err="1" smtClean="0">
                <a:solidFill>
                  <a:srgbClr val="FF0000"/>
                </a:solidFill>
              </a:rPr>
              <a:t>él</a:t>
            </a:r>
            <a:r>
              <a:rPr lang="en-US" dirty="0" smtClean="0">
                <a:solidFill>
                  <a:srgbClr val="FF0000"/>
                </a:solidFill>
              </a:rPr>
              <a:t>?</a:t>
            </a:r>
          </a:p>
          <a:p>
            <a:r>
              <a:rPr lang="en-US" dirty="0" smtClean="0">
                <a:solidFill>
                  <a:srgbClr val="FF0000"/>
                </a:solidFill>
              </a:rPr>
              <a:t>¿</a:t>
            </a:r>
            <a:r>
              <a:rPr lang="en-US" dirty="0" err="1" smtClean="0">
                <a:solidFill>
                  <a:srgbClr val="FF0000"/>
                </a:solidFill>
              </a:rPr>
              <a:t>Cómo</a:t>
            </a:r>
            <a:r>
              <a:rPr lang="en-US" dirty="0" smtClean="0">
                <a:solidFill>
                  <a:srgbClr val="FF0000"/>
                </a:solidFill>
              </a:rPr>
              <a:t> se llama </a:t>
            </a:r>
            <a:r>
              <a:rPr lang="en-US" dirty="0" err="1" smtClean="0">
                <a:solidFill>
                  <a:srgbClr val="FF0000"/>
                </a:solidFill>
              </a:rPr>
              <a:t>ella</a:t>
            </a:r>
            <a:r>
              <a:rPr lang="en-US" dirty="0" smtClean="0">
                <a:solidFill>
                  <a:srgbClr val="FF0000"/>
                </a:solidFill>
              </a:rPr>
              <a:t>?</a:t>
            </a:r>
            <a:endParaRPr lang="en-US" dirty="0">
              <a:solidFill>
                <a:srgbClr val="FF0000"/>
              </a:solidFill>
            </a:endParaRPr>
          </a:p>
        </p:txBody>
      </p:sp>
      <p:sp>
        <p:nvSpPr>
          <p:cNvPr id="8" name="TextBox 7"/>
          <p:cNvSpPr txBox="1"/>
          <p:nvPr/>
        </p:nvSpPr>
        <p:spPr>
          <a:xfrm>
            <a:off x="3785881" y="2232860"/>
            <a:ext cx="2572378" cy="646331"/>
          </a:xfrm>
          <a:prstGeom prst="rect">
            <a:avLst/>
          </a:prstGeom>
          <a:noFill/>
        </p:spPr>
        <p:txBody>
          <a:bodyPr wrap="square" rtlCol="0">
            <a:spAutoFit/>
          </a:bodyPr>
          <a:lstStyle/>
          <a:p>
            <a:r>
              <a:rPr lang="en-US" dirty="0" err="1" smtClean="0">
                <a:solidFill>
                  <a:srgbClr val="FF0000"/>
                </a:solidFill>
              </a:rPr>
              <a:t>Él</a:t>
            </a:r>
            <a:r>
              <a:rPr lang="en-US" dirty="0" smtClean="0">
                <a:solidFill>
                  <a:srgbClr val="FF0000"/>
                </a:solidFill>
              </a:rPr>
              <a:t> se llama</a:t>
            </a:r>
          </a:p>
          <a:p>
            <a:r>
              <a:rPr lang="en-US" dirty="0" smtClean="0">
                <a:solidFill>
                  <a:srgbClr val="FF0000"/>
                </a:solidFill>
              </a:rPr>
              <a:t>Ella se llama</a:t>
            </a:r>
            <a:endParaRPr lang="en-US" dirty="0">
              <a:solidFill>
                <a:srgbClr val="FF0000"/>
              </a:solidFill>
            </a:endParaRPr>
          </a:p>
        </p:txBody>
      </p:sp>
      <p:sp>
        <p:nvSpPr>
          <p:cNvPr id="9" name="TextBox 8"/>
          <p:cNvSpPr txBox="1"/>
          <p:nvPr/>
        </p:nvSpPr>
        <p:spPr>
          <a:xfrm>
            <a:off x="3648888" y="2996111"/>
            <a:ext cx="2572378" cy="646331"/>
          </a:xfrm>
          <a:prstGeom prst="rect">
            <a:avLst/>
          </a:prstGeom>
          <a:noFill/>
        </p:spPr>
        <p:txBody>
          <a:bodyPr wrap="square" rtlCol="0">
            <a:spAutoFit/>
          </a:bodyPr>
          <a:lstStyle/>
          <a:p>
            <a:r>
              <a:rPr lang="en-US" dirty="0" smtClean="0">
                <a:solidFill>
                  <a:srgbClr val="FF0000"/>
                </a:solidFill>
              </a:rPr>
              <a:t>¿De </a:t>
            </a:r>
            <a:r>
              <a:rPr lang="en-US" dirty="0" err="1" smtClean="0">
                <a:solidFill>
                  <a:srgbClr val="FF0000"/>
                </a:solidFill>
              </a:rPr>
              <a:t>dónde</a:t>
            </a:r>
            <a:r>
              <a:rPr lang="en-US" dirty="0" smtClean="0">
                <a:solidFill>
                  <a:srgbClr val="FF0000"/>
                </a:solidFill>
              </a:rPr>
              <a:t> </a:t>
            </a:r>
            <a:r>
              <a:rPr lang="en-US" dirty="0" err="1" smtClean="0">
                <a:solidFill>
                  <a:srgbClr val="FF0000"/>
                </a:solidFill>
              </a:rPr>
              <a:t>es</a:t>
            </a:r>
            <a:r>
              <a:rPr lang="en-US" dirty="0" smtClean="0">
                <a:solidFill>
                  <a:srgbClr val="FF0000"/>
                </a:solidFill>
              </a:rPr>
              <a:t> </a:t>
            </a:r>
            <a:r>
              <a:rPr lang="en-US" dirty="0" err="1" smtClean="0">
                <a:solidFill>
                  <a:srgbClr val="FF0000"/>
                </a:solidFill>
              </a:rPr>
              <a:t>él</a:t>
            </a:r>
            <a:r>
              <a:rPr lang="en-US" dirty="0" smtClean="0">
                <a:solidFill>
                  <a:srgbClr val="FF0000"/>
                </a:solidFill>
              </a:rPr>
              <a:t>?</a:t>
            </a:r>
          </a:p>
          <a:p>
            <a:r>
              <a:rPr lang="en-US" dirty="0" smtClean="0">
                <a:solidFill>
                  <a:srgbClr val="FF0000"/>
                </a:solidFill>
              </a:rPr>
              <a:t>¿De </a:t>
            </a:r>
            <a:r>
              <a:rPr lang="en-US" dirty="0" err="1" smtClean="0">
                <a:solidFill>
                  <a:srgbClr val="FF0000"/>
                </a:solidFill>
              </a:rPr>
              <a:t>dónde</a:t>
            </a:r>
            <a:r>
              <a:rPr lang="en-US" dirty="0" smtClean="0">
                <a:solidFill>
                  <a:srgbClr val="FF0000"/>
                </a:solidFill>
              </a:rPr>
              <a:t> </a:t>
            </a:r>
            <a:r>
              <a:rPr lang="en-US" dirty="0" err="1" smtClean="0">
                <a:solidFill>
                  <a:srgbClr val="FF0000"/>
                </a:solidFill>
              </a:rPr>
              <a:t>es</a:t>
            </a:r>
            <a:r>
              <a:rPr lang="en-US" dirty="0" smtClean="0">
                <a:solidFill>
                  <a:srgbClr val="FF0000"/>
                </a:solidFill>
              </a:rPr>
              <a:t> </a:t>
            </a:r>
            <a:r>
              <a:rPr lang="en-US" dirty="0" err="1" smtClean="0">
                <a:solidFill>
                  <a:srgbClr val="FF0000"/>
                </a:solidFill>
              </a:rPr>
              <a:t>ella</a:t>
            </a:r>
            <a:r>
              <a:rPr lang="en-US" dirty="0" smtClean="0">
                <a:solidFill>
                  <a:srgbClr val="FF0000"/>
                </a:solidFill>
              </a:rPr>
              <a:t>?</a:t>
            </a:r>
            <a:endParaRPr lang="en-US" dirty="0">
              <a:solidFill>
                <a:srgbClr val="FF0000"/>
              </a:solidFill>
            </a:endParaRPr>
          </a:p>
        </p:txBody>
      </p:sp>
      <p:sp>
        <p:nvSpPr>
          <p:cNvPr id="10" name="TextBox 9"/>
          <p:cNvSpPr txBox="1"/>
          <p:nvPr/>
        </p:nvSpPr>
        <p:spPr>
          <a:xfrm>
            <a:off x="3488788" y="3855927"/>
            <a:ext cx="2572378" cy="646331"/>
          </a:xfrm>
          <a:prstGeom prst="rect">
            <a:avLst/>
          </a:prstGeom>
          <a:noFill/>
        </p:spPr>
        <p:txBody>
          <a:bodyPr wrap="square" rtlCol="0">
            <a:spAutoFit/>
          </a:bodyPr>
          <a:lstStyle/>
          <a:p>
            <a:r>
              <a:rPr lang="en-US" dirty="0" smtClean="0">
                <a:solidFill>
                  <a:srgbClr val="FF0000"/>
                </a:solidFill>
              </a:rPr>
              <a:t>¿</a:t>
            </a:r>
            <a:r>
              <a:rPr lang="en-US" dirty="0" err="1" smtClean="0">
                <a:solidFill>
                  <a:srgbClr val="FF0000"/>
                </a:solidFill>
              </a:rPr>
              <a:t>Cuántos</a:t>
            </a:r>
            <a:r>
              <a:rPr lang="en-US" dirty="0" smtClean="0">
                <a:solidFill>
                  <a:srgbClr val="FF0000"/>
                </a:solidFill>
              </a:rPr>
              <a:t> </a:t>
            </a:r>
            <a:r>
              <a:rPr lang="en-US" dirty="0" err="1" smtClean="0">
                <a:solidFill>
                  <a:srgbClr val="FF0000"/>
                </a:solidFill>
              </a:rPr>
              <a:t>años</a:t>
            </a:r>
            <a:r>
              <a:rPr lang="en-US" dirty="0" smtClean="0">
                <a:solidFill>
                  <a:srgbClr val="FF0000"/>
                </a:solidFill>
              </a:rPr>
              <a:t> </a:t>
            </a:r>
            <a:r>
              <a:rPr lang="en-US" dirty="0" err="1" smtClean="0">
                <a:solidFill>
                  <a:srgbClr val="FF0000"/>
                </a:solidFill>
              </a:rPr>
              <a:t>tiene</a:t>
            </a:r>
            <a:r>
              <a:rPr lang="en-US" dirty="0" smtClean="0">
                <a:solidFill>
                  <a:srgbClr val="FF0000"/>
                </a:solidFill>
              </a:rPr>
              <a:t> </a:t>
            </a:r>
            <a:r>
              <a:rPr lang="en-US" dirty="0" err="1" smtClean="0">
                <a:solidFill>
                  <a:srgbClr val="FF0000"/>
                </a:solidFill>
              </a:rPr>
              <a:t>él</a:t>
            </a:r>
            <a:r>
              <a:rPr lang="en-US" dirty="0" smtClean="0">
                <a:solidFill>
                  <a:srgbClr val="FF0000"/>
                </a:solidFill>
              </a:rPr>
              <a:t>?</a:t>
            </a:r>
          </a:p>
          <a:p>
            <a:r>
              <a:rPr lang="en-US" dirty="0" smtClean="0">
                <a:solidFill>
                  <a:srgbClr val="FF0000"/>
                </a:solidFill>
              </a:rPr>
              <a:t>¿</a:t>
            </a:r>
            <a:r>
              <a:rPr lang="en-US" dirty="0" err="1" smtClean="0">
                <a:solidFill>
                  <a:srgbClr val="FF0000"/>
                </a:solidFill>
              </a:rPr>
              <a:t>Cuántos</a:t>
            </a:r>
            <a:r>
              <a:rPr lang="en-US" dirty="0" smtClean="0">
                <a:solidFill>
                  <a:srgbClr val="FF0000"/>
                </a:solidFill>
              </a:rPr>
              <a:t> </a:t>
            </a:r>
            <a:r>
              <a:rPr lang="en-US" dirty="0" err="1" smtClean="0">
                <a:solidFill>
                  <a:srgbClr val="FF0000"/>
                </a:solidFill>
              </a:rPr>
              <a:t>años</a:t>
            </a:r>
            <a:r>
              <a:rPr lang="en-US" dirty="0" smtClean="0">
                <a:solidFill>
                  <a:srgbClr val="FF0000"/>
                </a:solidFill>
              </a:rPr>
              <a:t> </a:t>
            </a:r>
            <a:r>
              <a:rPr lang="en-US" dirty="0" err="1" smtClean="0">
                <a:solidFill>
                  <a:srgbClr val="FF0000"/>
                </a:solidFill>
              </a:rPr>
              <a:t>tiene</a:t>
            </a:r>
            <a:r>
              <a:rPr lang="en-US" dirty="0" smtClean="0">
                <a:solidFill>
                  <a:srgbClr val="FF0000"/>
                </a:solidFill>
              </a:rPr>
              <a:t> </a:t>
            </a:r>
            <a:r>
              <a:rPr lang="en-US" dirty="0" err="1" smtClean="0">
                <a:solidFill>
                  <a:srgbClr val="FF0000"/>
                </a:solidFill>
              </a:rPr>
              <a:t>ella</a:t>
            </a:r>
            <a:r>
              <a:rPr lang="en-US" dirty="0" smtClean="0">
                <a:solidFill>
                  <a:srgbClr val="FF0000"/>
                </a:solidFill>
              </a:rPr>
              <a:t>?</a:t>
            </a:r>
            <a:endParaRPr lang="en-US" dirty="0">
              <a:solidFill>
                <a:srgbClr val="FF0000"/>
              </a:solidFill>
            </a:endParaRPr>
          </a:p>
        </p:txBody>
      </p:sp>
      <p:sp>
        <p:nvSpPr>
          <p:cNvPr id="17" name="TextBox 16"/>
          <p:cNvSpPr txBox="1"/>
          <p:nvPr/>
        </p:nvSpPr>
        <p:spPr>
          <a:xfrm>
            <a:off x="3488788" y="4619177"/>
            <a:ext cx="2572378" cy="646331"/>
          </a:xfrm>
          <a:prstGeom prst="rect">
            <a:avLst/>
          </a:prstGeom>
          <a:noFill/>
        </p:spPr>
        <p:txBody>
          <a:bodyPr wrap="square" rtlCol="0">
            <a:spAutoFit/>
          </a:bodyPr>
          <a:lstStyle/>
          <a:p>
            <a:r>
              <a:rPr lang="en-US" dirty="0" err="1" smtClean="0">
                <a:solidFill>
                  <a:srgbClr val="FF0000"/>
                </a:solidFill>
              </a:rPr>
              <a:t>Él</a:t>
            </a:r>
            <a:r>
              <a:rPr lang="en-US" dirty="0" smtClean="0">
                <a:solidFill>
                  <a:srgbClr val="FF0000"/>
                </a:solidFill>
              </a:rPr>
              <a:t> </a:t>
            </a:r>
            <a:r>
              <a:rPr lang="en-US" dirty="0" err="1" smtClean="0">
                <a:solidFill>
                  <a:srgbClr val="FF0000"/>
                </a:solidFill>
              </a:rPr>
              <a:t>tiene</a:t>
            </a:r>
            <a:r>
              <a:rPr lang="en-US" dirty="0" smtClean="0">
                <a:solidFill>
                  <a:srgbClr val="FF0000"/>
                </a:solidFill>
              </a:rPr>
              <a:t> (#) </a:t>
            </a:r>
            <a:r>
              <a:rPr lang="en-US" dirty="0" err="1" smtClean="0">
                <a:solidFill>
                  <a:srgbClr val="FF0000"/>
                </a:solidFill>
              </a:rPr>
              <a:t>años</a:t>
            </a:r>
            <a:endParaRPr lang="en-US" dirty="0" smtClean="0">
              <a:solidFill>
                <a:srgbClr val="FF0000"/>
              </a:solidFill>
            </a:endParaRPr>
          </a:p>
          <a:p>
            <a:r>
              <a:rPr lang="en-US" dirty="0" smtClean="0">
                <a:solidFill>
                  <a:srgbClr val="FF0000"/>
                </a:solidFill>
              </a:rPr>
              <a:t>Ella </a:t>
            </a:r>
            <a:r>
              <a:rPr lang="en-US" dirty="0" err="1" smtClean="0">
                <a:solidFill>
                  <a:srgbClr val="FF0000"/>
                </a:solidFill>
              </a:rPr>
              <a:t>tiene</a:t>
            </a:r>
            <a:r>
              <a:rPr lang="en-US" dirty="0" smtClean="0">
                <a:solidFill>
                  <a:srgbClr val="FF0000"/>
                </a:solidFill>
              </a:rPr>
              <a:t> (#) </a:t>
            </a:r>
            <a:r>
              <a:rPr lang="en-US" dirty="0" err="1" smtClean="0">
                <a:solidFill>
                  <a:srgbClr val="FF0000"/>
                </a:solidFill>
              </a:rPr>
              <a:t>años</a:t>
            </a:r>
            <a:endParaRPr lang="en-US" dirty="0">
              <a:solidFill>
                <a:srgbClr val="FF0000"/>
              </a:solidFill>
            </a:endParaRPr>
          </a:p>
        </p:txBody>
      </p:sp>
    </p:spTree>
    <p:extLst>
      <p:ext uri="{BB962C8B-B14F-4D97-AF65-F5344CB8AC3E}">
        <p14:creationId xmlns:p14="http://schemas.microsoft.com/office/powerpoint/2010/main" val="3471026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0-#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0-#ppt_w/2"/>
                                          </p:val>
                                        </p:tav>
                                        <p:tav tm="100000">
                                          <p:val>
                                            <p:strVal val="#ppt_x"/>
                                          </p:val>
                                        </p:tav>
                                      </p:tavLst>
                                    </p:anim>
                                    <p:anim calcmode="lin" valueType="num">
                                      <p:cBhvr additive="base">
                                        <p:cTn id="32"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33052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110" y="305992"/>
            <a:ext cx="8354108" cy="6124754"/>
          </a:xfrm>
          <a:prstGeom prst="rect">
            <a:avLst/>
          </a:prstGeom>
          <a:noFill/>
        </p:spPr>
        <p:txBody>
          <a:bodyPr wrap="square" rtlCol="0">
            <a:spAutoFit/>
          </a:bodyPr>
          <a:lstStyle/>
          <a:p>
            <a:r>
              <a:rPr lang="en-US" sz="2800" dirty="0" smtClean="0"/>
              <a:t>You meet a new friend for the first time in a Spanish-speaking country.  You don</a:t>
            </a:r>
            <a:r>
              <a:rPr lang="en-US" sz="2800" dirty="0" smtClean="0"/>
              <a:t>’t have a lot of time to talk, but end up exchanging some basic information with each other so that you can get in touch later on.  Ask and answer questions about the following topics:</a:t>
            </a:r>
          </a:p>
          <a:p>
            <a:endParaRPr lang="en-US" sz="2800" dirty="0"/>
          </a:p>
          <a:p>
            <a:pPr marL="457200" indent="-457200">
              <a:buFontTx/>
              <a:buChar char="-"/>
            </a:pPr>
            <a:r>
              <a:rPr lang="en-US" sz="2800" dirty="0" smtClean="0"/>
              <a:t>Name</a:t>
            </a:r>
          </a:p>
          <a:p>
            <a:pPr marL="457200" indent="-457200">
              <a:buFontTx/>
              <a:buChar char="-"/>
            </a:pPr>
            <a:r>
              <a:rPr lang="en-US" sz="2800" dirty="0" smtClean="0"/>
              <a:t>Mood</a:t>
            </a:r>
          </a:p>
          <a:p>
            <a:pPr marL="457200" indent="-457200">
              <a:buFontTx/>
              <a:buChar char="-"/>
            </a:pPr>
            <a:r>
              <a:rPr lang="en-US" sz="2800" dirty="0" smtClean="0"/>
              <a:t>Age</a:t>
            </a:r>
          </a:p>
          <a:p>
            <a:pPr marL="457200" indent="-457200">
              <a:buFontTx/>
              <a:buChar char="-"/>
            </a:pPr>
            <a:r>
              <a:rPr lang="en-US" sz="2800" dirty="0" smtClean="0"/>
              <a:t>Place of origin</a:t>
            </a:r>
          </a:p>
          <a:p>
            <a:pPr marL="457200" indent="-457200">
              <a:buFontTx/>
              <a:buChar char="-"/>
            </a:pPr>
            <a:r>
              <a:rPr lang="en-US" sz="2800" dirty="0" smtClean="0"/>
              <a:t>Phone number</a:t>
            </a:r>
          </a:p>
          <a:p>
            <a:pPr marL="457200" indent="-457200">
              <a:buFontTx/>
              <a:buChar char="-"/>
            </a:pPr>
            <a:r>
              <a:rPr lang="en-US" sz="2800" dirty="0" smtClean="0"/>
              <a:t>E-mail address</a:t>
            </a:r>
          </a:p>
          <a:p>
            <a:pPr marL="457200" indent="-457200">
              <a:buFontTx/>
              <a:buChar char="-"/>
            </a:pPr>
            <a:r>
              <a:rPr lang="en-US" sz="2800" dirty="0" smtClean="0"/>
              <a:t>Address</a:t>
            </a:r>
          </a:p>
          <a:p>
            <a:pPr marL="457200" indent="-457200">
              <a:buFontTx/>
              <a:buChar char="-"/>
            </a:pPr>
            <a:r>
              <a:rPr lang="en-US" sz="2800" dirty="0" smtClean="0"/>
              <a:t>Anything else that you can!</a:t>
            </a:r>
            <a:endParaRPr lang="en-US" sz="2800" dirty="0"/>
          </a:p>
        </p:txBody>
      </p:sp>
    </p:spTree>
    <p:extLst>
      <p:ext uri="{BB962C8B-B14F-4D97-AF65-F5344CB8AC3E}">
        <p14:creationId xmlns:p14="http://schemas.microsoft.com/office/powerpoint/2010/main" val="1792688326"/>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21</TotalTime>
  <Words>250</Words>
  <Application>Microsoft Macintosh PowerPoint</Application>
  <PresentationFormat>On-screen Show (4:3)</PresentationFormat>
  <Paragraphs>68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 Black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Braun</dc:creator>
  <cp:lastModifiedBy>Patrick Braun</cp:lastModifiedBy>
  <cp:revision>4</cp:revision>
  <dcterms:created xsi:type="dcterms:W3CDTF">2013-09-17T15:46:16Z</dcterms:created>
  <dcterms:modified xsi:type="dcterms:W3CDTF">2014-09-13T08:54:35Z</dcterms:modified>
</cp:coreProperties>
</file>