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9524" autoAdjust="0"/>
    <p:restoredTop sz="94660"/>
  </p:normalViewPr>
  <p:slideViewPr>
    <p:cSldViewPr snapToGrid="0" snapToObjects="1">
      <p:cViewPr varScale="1">
        <p:scale>
          <a:sx n="76" d="100"/>
          <a:sy n="76" d="100"/>
        </p:scale>
        <p:origin x="-11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4A0AF8E8-17C0-2042-8B01-8602DC98E74F}"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0AF8E8-17C0-2042-8B01-8602DC98E74F}"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0AF8E8-17C0-2042-8B01-8602DC98E74F}"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A0AF8E8-17C0-2042-8B01-8602DC98E74F}"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A0AF8E8-17C0-2042-8B01-8602DC98E74F}" type="datetimeFigureOut">
              <a:rPr lang="en-US" smtClean="0"/>
              <a:t>10/8/14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4A0AF8E8-17C0-2042-8B01-8602DC98E74F}" type="datetimeFigureOut">
              <a:rPr lang="en-US" smtClean="0"/>
              <a:t>10/8/14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4A0AF8E8-17C0-2042-8B01-8602DC98E74F}" type="datetimeFigureOut">
              <a:rPr lang="en-US" smtClean="0"/>
              <a:t>10/8/14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A0AF8E8-17C0-2042-8B01-8602DC98E74F}" type="datetimeFigureOut">
              <a:rPr lang="en-US" smtClean="0"/>
              <a:t>10/8/14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AF8E8-17C0-2042-8B01-8602DC98E74F}" type="datetimeFigureOut">
              <a:rPr lang="en-US" smtClean="0"/>
              <a:t>10/8/14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A0AF8E8-17C0-2042-8B01-8602DC98E74F}" type="datetimeFigureOut">
              <a:rPr lang="en-US" smtClean="0"/>
              <a:t>10/8/14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A0AF8E8-17C0-2042-8B01-8602DC98E74F}" type="datetimeFigureOut">
              <a:rPr lang="en-US" smtClean="0"/>
              <a:t>10/8/14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BFD27-A52B-C540-AD54-FDC96769493C}"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AF8E8-17C0-2042-8B01-8602DC98E74F}" type="datetimeFigureOut">
              <a:rPr lang="en-US" smtClean="0"/>
              <a:t>10/8/14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BFD27-A52B-C540-AD54-FDC96769493C}"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9000" y="158750"/>
            <a:ext cx="8223250" cy="1754327"/>
          </a:xfrm>
          <a:prstGeom prst="rect">
            <a:avLst/>
          </a:prstGeom>
          <a:noFill/>
        </p:spPr>
        <p:txBody>
          <a:bodyPr wrap="square" rtlCol="0">
            <a:spAutoFit/>
          </a:bodyPr>
          <a:lstStyle/>
          <a:p>
            <a:r>
              <a:rPr lang="en-US" sz="5400" dirty="0" smtClean="0"/>
              <a:t>La </a:t>
            </a:r>
            <a:r>
              <a:rPr lang="en-US" sz="5400" dirty="0" err="1" smtClean="0"/>
              <a:t>formaci</a:t>
            </a:r>
            <a:r>
              <a:rPr lang="en-US" sz="5400" dirty="0" err="1" smtClean="0"/>
              <a:t>ón</a:t>
            </a:r>
            <a:r>
              <a:rPr lang="en-US" sz="5400" dirty="0" smtClean="0"/>
              <a:t> de </a:t>
            </a:r>
            <a:r>
              <a:rPr lang="en-US" sz="5400" dirty="0" err="1" smtClean="0"/>
              <a:t>preguntas</a:t>
            </a:r>
            <a:r>
              <a:rPr lang="en-US" sz="5400" dirty="0" smtClean="0"/>
              <a:t> en </a:t>
            </a:r>
            <a:r>
              <a:rPr lang="en-US" sz="5400" dirty="0" err="1" smtClean="0"/>
              <a:t>español</a:t>
            </a:r>
            <a:endParaRPr lang="en-US" sz="5400" dirty="0"/>
          </a:p>
        </p:txBody>
      </p:sp>
      <p:sp>
        <p:nvSpPr>
          <p:cNvPr id="5" name="TextBox 4"/>
          <p:cNvSpPr txBox="1"/>
          <p:nvPr/>
        </p:nvSpPr>
        <p:spPr>
          <a:xfrm>
            <a:off x="206375" y="1914804"/>
            <a:ext cx="8223250" cy="769441"/>
          </a:xfrm>
          <a:prstGeom prst="rect">
            <a:avLst/>
          </a:prstGeom>
          <a:noFill/>
        </p:spPr>
        <p:txBody>
          <a:bodyPr wrap="square" rtlCol="0">
            <a:spAutoFit/>
          </a:bodyPr>
          <a:lstStyle/>
          <a:p>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a:t>
            </a:r>
            <a:endParaRPr lang="en-US" sz="4400" dirty="0">
              <a:solidFill>
                <a:srgbClr val="FF6600"/>
              </a:solidFill>
            </a:endParaRPr>
          </a:p>
        </p:txBody>
      </p:sp>
      <p:sp>
        <p:nvSpPr>
          <p:cNvPr id="6" name="TextBox 5"/>
          <p:cNvSpPr txBox="1"/>
          <p:nvPr/>
        </p:nvSpPr>
        <p:spPr>
          <a:xfrm>
            <a:off x="206375" y="3305454"/>
            <a:ext cx="8223250" cy="2123658"/>
          </a:xfrm>
          <a:prstGeom prst="rect">
            <a:avLst/>
          </a:prstGeom>
          <a:noFill/>
        </p:spPr>
        <p:txBody>
          <a:bodyPr wrap="square" rtlCol="0">
            <a:spAutoFit/>
          </a:bodyPr>
          <a:lstStyle/>
          <a:p>
            <a:r>
              <a:rPr lang="en-US" sz="4400" dirty="0" smtClean="0"/>
              <a:t>There are basically __________ ways to ask a yes or no question in Spanish.</a:t>
            </a:r>
            <a:endParaRPr lang="en-US" sz="4400" dirty="0"/>
          </a:p>
        </p:txBody>
      </p:sp>
      <p:sp>
        <p:nvSpPr>
          <p:cNvPr id="7" name="TextBox 6"/>
          <p:cNvSpPr txBox="1"/>
          <p:nvPr/>
        </p:nvSpPr>
        <p:spPr>
          <a:xfrm>
            <a:off x="4667250" y="3146704"/>
            <a:ext cx="3048000" cy="830997"/>
          </a:xfrm>
          <a:prstGeom prst="rect">
            <a:avLst/>
          </a:prstGeom>
          <a:noFill/>
        </p:spPr>
        <p:txBody>
          <a:bodyPr wrap="square" rtlCol="0">
            <a:spAutoFit/>
          </a:bodyPr>
          <a:lstStyle/>
          <a:p>
            <a:pPr algn="ctr"/>
            <a:r>
              <a:rPr lang="en-US" sz="4800" dirty="0" smtClean="0">
                <a:solidFill>
                  <a:srgbClr val="FF0000"/>
                </a:solidFill>
              </a:rPr>
              <a:t>Three</a:t>
            </a:r>
            <a:endParaRPr lang="en-US" dirty="0">
              <a:solidFill>
                <a:srgbClr val="FF0000"/>
              </a:solidFill>
            </a:endParaRPr>
          </a:p>
        </p:txBody>
      </p:sp>
    </p:spTree>
    <p:extLst>
      <p:ext uri="{BB962C8B-B14F-4D97-AF65-F5344CB8AC3E}">
        <p14:creationId xmlns:p14="http://schemas.microsoft.com/office/powerpoint/2010/main" val="109256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3028"/>
            <a:ext cx="7000875" cy="830997"/>
          </a:xfrm>
          <a:prstGeom prst="rect">
            <a:avLst/>
          </a:prstGeom>
          <a:noFill/>
        </p:spPr>
        <p:txBody>
          <a:bodyPr wrap="square" rtlCol="0">
            <a:spAutoFit/>
          </a:bodyPr>
          <a:lstStyle/>
          <a:p>
            <a:pPr algn="ctr"/>
            <a:r>
              <a:rPr lang="en-US" sz="4800" dirty="0" smtClean="0"/>
              <a:t>Las </a:t>
            </a:r>
            <a:r>
              <a:rPr lang="en-US" sz="4800" dirty="0" err="1" smtClean="0"/>
              <a:t>palabras</a:t>
            </a:r>
            <a:r>
              <a:rPr lang="en-US" sz="4800" dirty="0" smtClean="0"/>
              <a:t> </a:t>
            </a:r>
            <a:r>
              <a:rPr lang="en-US" sz="4800" dirty="0" err="1" smtClean="0"/>
              <a:t>interrogativas</a:t>
            </a:r>
            <a:r>
              <a:rPr lang="en-US" sz="4800" dirty="0" smtClean="0"/>
              <a:t>:</a:t>
            </a:r>
            <a:endParaRPr lang="en-US" dirty="0"/>
          </a:p>
        </p:txBody>
      </p:sp>
      <p:sp>
        <p:nvSpPr>
          <p:cNvPr id="5" name="TextBox 4"/>
          <p:cNvSpPr txBox="1"/>
          <p:nvPr/>
        </p:nvSpPr>
        <p:spPr>
          <a:xfrm>
            <a:off x="428624" y="715428"/>
            <a:ext cx="7953375" cy="830997"/>
          </a:xfrm>
          <a:prstGeom prst="rect">
            <a:avLst/>
          </a:prstGeom>
          <a:noFill/>
        </p:spPr>
        <p:txBody>
          <a:bodyPr wrap="square" rtlCol="0">
            <a:spAutoFit/>
          </a:bodyPr>
          <a:lstStyle/>
          <a:p>
            <a:pPr algn="ctr"/>
            <a:r>
              <a:rPr lang="en-US" sz="4800" dirty="0" smtClean="0">
                <a:solidFill>
                  <a:srgbClr val="FF0000"/>
                </a:solidFill>
              </a:rPr>
              <a:t>Where?	-	¿</a:t>
            </a:r>
            <a:r>
              <a:rPr lang="en-US" sz="4800" dirty="0" err="1" smtClean="0">
                <a:solidFill>
                  <a:srgbClr val="FF0000"/>
                </a:solidFill>
              </a:rPr>
              <a:t>D</a:t>
            </a:r>
            <a:r>
              <a:rPr lang="en-US" sz="4800" dirty="0" err="1" smtClean="0">
                <a:solidFill>
                  <a:srgbClr val="FF0000"/>
                </a:solidFill>
              </a:rPr>
              <a:t>ónde</a:t>
            </a:r>
            <a:r>
              <a:rPr lang="en-US" sz="4800" dirty="0" smtClean="0">
                <a:solidFill>
                  <a:srgbClr val="FF0000"/>
                </a:solidFill>
              </a:rPr>
              <a:t>?</a:t>
            </a:r>
            <a:endParaRPr lang="en-US" dirty="0">
              <a:solidFill>
                <a:srgbClr val="FF0000"/>
              </a:solidFill>
            </a:endParaRPr>
          </a:p>
        </p:txBody>
      </p:sp>
      <p:sp>
        <p:nvSpPr>
          <p:cNvPr id="7" name="TextBox 6"/>
          <p:cNvSpPr txBox="1"/>
          <p:nvPr/>
        </p:nvSpPr>
        <p:spPr>
          <a:xfrm>
            <a:off x="428624" y="1797937"/>
            <a:ext cx="7953375" cy="830997"/>
          </a:xfrm>
          <a:prstGeom prst="rect">
            <a:avLst/>
          </a:prstGeom>
          <a:noFill/>
        </p:spPr>
        <p:txBody>
          <a:bodyPr wrap="square" rtlCol="0">
            <a:spAutoFit/>
          </a:bodyPr>
          <a:lstStyle/>
          <a:p>
            <a:pPr algn="ctr"/>
            <a:r>
              <a:rPr lang="en-US" sz="4800" dirty="0" smtClean="0">
                <a:solidFill>
                  <a:srgbClr val="FF0000"/>
                </a:solidFill>
              </a:rPr>
              <a:t>From where? 	-	¿De </a:t>
            </a:r>
            <a:r>
              <a:rPr lang="en-US" sz="4800" dirty="0" err="1" smtClean="0">
                <a:solidFill>
                  <a:srgbClr val="FF0000"/>
                </a:solidFill>
              </a:rPr>
              <a:t>d</a:t>
            </a:r>
            <a:r>
              <a:rPr lang="en-US" sz="4800" dirty="0" err="1" smtClean="0">
                <a:solidFill>
                  <a:srgbClr val="FF0000"/>
                </a:solidFill>
              </a:rPr>
              <a:t>ónde</a:t>
            </a:r>
            <a:r>
              <a:rPr lang="en-US" sz="4800" dirty="0">
                <a:solidFill>
                  <a:srgbClr val="FF0000"/>
                </a:solidFill>
              </a:rPr>
              <a:t>?</a:t>
            </a:r>
            <a:endParaRPr lang="en-US" dirty="0">
              <a:solidFill>
                <a:srgbClr val="FF0000"/>
              </a:solidFill>
            </a:endParaRPr>
          </a:p>
        </p:txBody>
      </p:sp>
      <p:sp>
        <p:nvSpPr>
          <p:cNvPr id="8" name="TextBox 7"/>
          <p:cNvSpPr txBox="1"/>
          <p:nvPr/>
        </p:nvSpPr>
        <p:spPr>
          <a:xfrm>
            <a:off x="428624" y="2874428"/>
            <a:ext cx="7953375" cy="830997"/>
          </a:xfrm>
          <a:prstGeom prst="rect">
            <a:avLst/>
          </a:prstGeom>
          <a:noFill/>
        </p:spPr>
        <p:txBody>
          <a:bodyPr wrap="square" rtlCol="0">
            <a:spAutoFit/>
          </a:bodyPr>
          <a:lstStyle/>
          <a:p>
            <a:pPr algn="ctr"/>
            <a:r>
              <a:rPr lang="en-US" sz="4800" dirty="0" smtClean="0">
                <a:solidFill>
                  <a:srgbClr val="FF0000"/>
                </a:solidFill>
              </a:rPr>
              <a:t>To where?	-	¿</a:t>
            </a:r>
            <a:r>
              <a:rPr lang="en-US" sz="4800" dirty="0" err="1" smtClean="0">
                <a:solidFill>
                  <a:srgbClr val="FF0000"/>
                </a:solidFill>
              </a:rPr>
              <a:t>Ad</a:t>
            </a:r>
            <a:r>
              <a:rPr lang="en-US" sz="4800" dirty="0" err="1" smtClean="0">
                <a:solidFill>
                  <a:srgbClr val="FF0000"/>
                </a:solidFill>
              </a:rPr>
              <a:t>ónde</a:t>
            </a:r>
            <a:r>
              <a:rPr lang="en-US" sz="4800" dirty="0" smtClean="0">
                <a:solidFill>
                  <a:srgbClr val="FF0000"/>
                </a:solidFill>
              </a:rPr>
              <a:t>?</a:t>
            </a:r>
            <a:endParaRPr lang="en-US" dirty="0">
              <a:solidFill>
                <a:srgbClr val="FF0000"/>
              </a:solidFill>
            </a:endParaRPr>
          </a:p>
        </p:txBody>
      </p:sp>
      <p:sp>
        <p:nvSpPr>
          <p:cNvPr id="9" name="TextBox 8"/>
          <p:cNvSpPr txBox="1"/>
          <p:nvPr/>
        </p:nvSpPr>
        <p:spPr>
          <a:xfrm>
            <a:off x="428624" y="4129605"/>
            <a:ext cx="7953375" cy="830997"/>
          </a:xfrm>
          <a:prstGeom prst="rect">
            <a:avLst/>
          </a:prstGeom>
          <a:noFill/>
        </p:spPr>
        <p:txBody>
          <a:bodyPr wrap="square" rtlCol="0">
            <a:spAutoFit/>
          </a:bodyPr>
          <a:lstStyle/>
          <a:p>
            <a:pPr algn="ctr"/>
            <a:r>
              <a:rPr lang="en-US" sz="4800" dirty="0" smtClean="0">
                <a:solidFill>
                  <a:srgbClr val="FF0000"/>
                </a:solidFill>
              </a:rPr>
              <a:t>Why?	-	¿</a:t>
            </a:r>
            <a:r>
              <a:rPr lang="en-US" sz="4800" dirty="0" err="1" smtClean="0">
                <a:solidFill>
                  <a:srgbClr val="FF0000"/>
                </a:solidFill>
              </a:rPr>
              <a:t>Por</a:t>
            </a:r>
            <a:r>
              <a:rPr lang="en-US" sz="4800" dirty="0" smtClean="0">
                <a:solidFill>
                  <a:srgbClr val="FF0000"/>
                </a:solidFill>
              </a:rPr>
              <a:t> </a:t>
            </a:r>
            <a:r>
              <a:rPr lang="en-US" sz="4800" dirty="0" err="1" smtClean="0">
                <a:solidFill>
                  <a:srgbClr val="FF0000"/>
                </a:solidFill>
              </a:rPr>
              <a:t>qu</a:t>
            </a:r>
            <a:r>
              <a:rPr lang="en-US" sz="4800" dirty="0" err="1" smtClean="0">
                <a:solidFill>
                  <a:srgbClr val="FF0000"/>
                </a:solidFill>
              </a:rPr>
              <a:t>é</a:t>
            </a:r>
            <a:r>
              <a:rPr lang="en-US" sz="4800" dirty="0" smtClean="0">
                <a:solidFill>
                  <a:srgbClr val="FF0000"/>
                </a:solidFill>
              </a:rPr>
              <a:t>?</a:t>
            </a:r>
            <a:endParaRPr lang="en-US" dirty="0">
              <a:solidFill>
                <a:srgbClr val="FF0000"/>
              </a:solidFill>
            </a:endParaRPr>
          </a:p>
        </p:txBody>
      </p:sp>
      <p:sp>
        <p:nvSpPr>
          <p:cNvPr id="10" name="TextBox 9"/>
          <p:cNvSpPr txBox="1"/>
          <p:nvPr/>
        </p:nvSpPr>
        <p:spPr>
          <a:xfrm>
            <a:off x="428624" y="5313654"/>
            <a:ext cx="7953375" cy="830997"/>
          </a:xfrm>
          <a:prstGeom prst="rect">
            <a:avLst/>
          </a:prstGeom>
          <a:noFill/>
        </p:spPr>
        <p:txBody>
          <a:bodyPr wrap="square" rtlCol="0">
            <a:spAutoFit/>
          </a:bodyPr>
          <a:lstStyle/>
          <a:p>
            <a:pPr algn="ctr"/>
            <a:r>
              <a:rPr lang="en-US" sz="4800" dirty="0" smtClean="0">
                <a:solidFill>
                  <a:srgbClr val="FF0000"/>
                </a:solidFill>
              </a:rPr>
              <a:t>Because…	-	</a:t>
            </a:r>
            <a:r>
              <a:rPr lang="en-US" sz="4800" dirty="0" err="1" smtClean="0">
                <a:solidFill>
                  <a:srgbClr val="FF0000"/>
                </a:solidFill>
              </a:rPr>
              <a:t>Porque</a:t>
            </a:r>
            <a:r>
              <a:rPr lang="en-US" sz="4800"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827283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primera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1446550"/>
          </a:xfrm>
          <a:prstGeom prst="rect">
            <a:avLst/>
          </a:prstGeom>
          <a:noFill/>
        </p:spPr>
        <p:txBody>
          <a:bodyPr wrap="square" rtlCol="0">
            <a:spAutoFit/>
          </a:bodyPr>
          <a:lstStyle/>
          <a:p>
            <a:pPr algn="ctr"/>
            <a:r>
              <a:rPr lang="en-US" sz="4400" dirty="0" err="1" smtClean="0">
                <a:solidFill>
                  <a:srgbClr val="FF0000"/>
                </a:solidFill>
              </a:rPr>
              <a:t>Marcas</a:t>
            </a:r>
            <a:r>
              <a:rPr lang="en-US" sz="4400" dirty="0" smtClean="0">
                <a:solidFill>
                  <a:srgbClr val="FF0000"/>
                </a:solidFill>
              </a:rPr>
              <a:t> de </a:t>
            </a:r>
            <a:r>
              <a:rPr lang="en-US" sz="4400" dirty="0" err="1" smtClean="0">
                <a:solidFill>
                  <a:srgbClr val="FF0000"/>
                </a:solidFill>
              </a:rPr>
              <a:t>interrogaci</a:t>
            </a:r>
            <a:r>
              <a:rPr lang="en-US" sz="4400" dirty="0" err="1" smtClean="0">
                <a:solidFill>
                  <a:srgbClr val="FF0000"/>
                </a:solidFill>
              </a:rPr>
              <a:t>ón</a:t>
            </a:r>
            <a:endParaRPr lang="en-US" sz="1600" dirty="0">
              <a:solidFill>
                <a:srgbClr val="FF0000"/>
              </a:solidFill>
            </a:endParaRPr>
          </a:p>
        </p:txBody>
      </p:sp>
      <p:sp>
        <p:nvSpPr>
          <p:cNvPr id="6" name="TextBox 5"/>
          <p:cNvSpPr txBox="1"/>
          <p:nvPr/>
        </p:nvSpPr>
        <p:spPr>
          <a:xfrm>
            <a:off x="127000" y="2489288"/>
            <a:ext cx="8524875" cy="3046988"/>
          </a:xfrm>
          <a:prstGeom prst="rect">
            <a:avLst/>
          </a:prstGeom>
          <a:noFill/>
        </p:spPr>
        <p:txBody>
          <a:bodyPr wrap="square" rtlCol="0">
            <a:spAutoFit/>
          </a:bodyPr>
          <a:lstStyle/>
          <a:p>
            <a:r>
              <a:rPr lang="en-US" sz="3200" dirty="0" err="1" smtClean="0"/>
              <a:t>Explicaci</a:t>
            </a:r>
            <a:r>
              <a:rPr lang="en-US" sz="3200" dirty="0" err="1" smtClean="0"/>
              <a:t>ón</a:t>
            </a:r>
            <a:r>
              <a:rPr lang="en-US" sz="3200" dirty="0" smtClean="0"/>
              <a:t>:</a:t>
            </a:r>
            <a:endParaRPr lang="en-US" sz="3200" dirty="0" smtClean="0"/>
          </a:p>
          <a:p>
            <a:r>
              <a:rPr lang="en-US" sz="3200" dirty="0" smtClean="0"/>
              <a:t>The first way to ask a yes or no question is to simply put question marks around a normal declarative statement.  As in English, there will be a change in the pitch of your voice to indicate that you</a:t>
            </a:r>
            <a:r>
              <a:rPr lang="en-US" sz="3200" dirty="0" smtClean="0"/>
              <a:t>’ve asked a question.</a:t>
            </a:r>
            <a:endParaRPr lang="en-US" sz="3200" dirty="0"/>
          </a:p>
        </p:txBody>
      </p:sp>
    </p:spTree>
    <p:extLst>
      <p:ext uri="{BB962C8B-B14F-4D97-AF65-F5344CB8AC3E}">
        <p14:creationId xmlns:p14="http://schemas.microsoft.com/office/powerpoint/2010/main" val="1469273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primera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1446550"/>
          </a:xfrm>
          <a:prstGeom prst="rect">
            <a:avLst/>
          </a:prstGeom>
          <a:noFill/>
        </p:spPr>
        <p:txBody>
          <a:bodyPr wrap="square" rtlCol="0">
            <a:spAutoFit/>
          </a:bodyPr>
          <a:lstStyle/>
          <a:p>
            <a:pPr algn="ctr"/>
            <a:r>
              <a:rPr lang="en-US" sz="4400" dirty="0" err="1" smtClean="0">
                <a:solidFill>
                  <a:srgbClr val="FF0000"/>
                </a:solidFill>
              </a:rPr>
              <a:t>Marcas</a:t>
            </a:r>
            <a:r>
              <a:rPr lang="en-US" sz="4400" dirty="0" smtClean="0">
                <a:solidFill>
                  <a:srgbClr val="FF0000"/>
                </a:solidFill>
              </a:rPr>
              <a:t> de </a:t>
            </a:r>
            <a:r>
              <a:rPr lang="en-US" sz="4400" dirty="0" err="1" smtClean="0">
                <a:solidFill>
                  <a:srgbClr val="FF0000"/>
                </a:solidFill>
              </a:rPr>
              <a:t>interrogaci</a:t>
            </a:r>
            <a:r>
              <a:rPr lang="en-US" sz="4400" dirty="0" err="1" smtClean="0">
                <a:solidFill>
                  <a:srgbClr val="FF0000"/>
                </a:solidFill>
              </a:rPr>
              <a:t>ón</a:t>
            </a:r>
            <a:endParaRPr lang="en-US" sz="1600" dirty="0">
              <a:solidFill>
                <a:srgbClr val="FF0000"/>
              </a:solidFill>
            </a:endParaRPr>
          </a:p>
        </p:txBody>
      </p:sp>
      <p:sp>
        <p:nvSpPr>
          <p:cNvPr id="6" name="TextBox 5"/>
          <p:cNvSpPr txBox="1"/>
          <p:nvPr/>
        </p:nvSpPr>
        <p:spPr>
          <a:xfrm>
            <a:off x="127000" y="2091236"/>
            <a:ext cx="8524875" cy="584776"/>
          </a:xfrm>
          <a:prstGeom prst="rect">
            <a:avLst/>
          </a:prstGeom>
          <a:noFill/>
        </p:spPr>
        <p:txBody>
          <a:bodyPr wrap="square" rtlCol="0">
            <a:spAutoFit/>
          </a:bodyPr>
          <a:lstStyle/>
          <a:p>
            <a:r>
              <a:rPr lang="en-US" sz="3200" dirty="0" err="1" smtClean="0"/>
              <a:t>Por</a:t>
            </a:r>
            <a:r>
              <a:rPr lang="en-US" sz="3200" dirty="0" smtClean="0"/>
              <a:t> </a:t>
            </a:r>
            <a:r>
              <a:rPr lang="en-US" sz="3200" dirty="0" err="1" smtClean="0"/>
              <a:t>ejemplo</a:t>
            </a:r>
            <a:r>
              <a:rPr lang="en-US" sz="3200" dirty="0" smtClean="0"/>
              <a:t>:</a:t>
            </a:r>
            <a:endParaRPr lang="en-US" sz="3200" dirty="0"/>
          </a:p>
        </p:txBody>
      </p:sp>
      <p:sp>
        <p:nvSpPr>
          <p:cNvPr id="7" name="TextBox 6"/>
          <p:cNvSpPr txBox="1"/>
          <p:nvPr/>
        </p:nvSpPr>
        <p:spPr>
          <a:xfrm>
            <a:off x="127000" y="2828412"/>
            <a:ext cx="8524875" cy="584776"/>
          </a:xfrm>
          <a:prstGeom prst="rect">
            <a:avLst/>
          </a:prstGeom>
          <a:noFill/>
        </p:spPr>
        <p:txBody>
          <a:bodyPr wrap="square" rtlCol="0">
            <a:spAutoFit/>
          </a:bodyPr>
          <a:lstStyle/>
          <a:p>
            <a:r>
              <a:rPr lang="en-US" sz="3200" dirty="0" err="1" smtClean="0"/>
              <a:t>T</a:t>
            </a:r>
            <a:r>
              <a:rPr lang="en-US" sz="3200" dirty="0" err="1" smtClean="0"/>
              <a:t>ú</a:t>
            </a:r>
            <a:r>
              <a:rPr lang="en-US" sz="3200" dirty="0" smtClean="0"/>
              <a:t> </a:t>
            </a:r>
            <a:r>
              <a:rPr lang="en-US" sz="3200" dirty="0" err="1" smtClean="0"/>
              <a:t>tienes</a:t>
            </a:r>
            <a:r>
              <a:rPr lang="en-US" sz="3200" dirty="0" smtClean="0"/>
              <a:t> </a:t>
            </a:r>
            <a:r>
              <a:rPr lang="en-US" sz="3200" dirty="0" err="1" smtClean="0"/>
              <a:t>mucha</a:t>
            </a:r>
            <a:r>
              <a:rPr lang="en-US" sz="3200" dirty="0" smtClean="0"/>
              <a:t> </a:t>
            </a:r>
            <a:r>
              <a:rPr lang="en-US" sz="3200" dirty="0" err="1" smtClean="0"/>
              <a:t>tarea</a:t>
            </a:r>
            <a:r>
              <a:rPr lang="en-US" sz="3200" dirty="0" smtClean="0"/>
              <a:t> </a:t>
            </a:r>
            <a:r>
              <a:rPr lang="en-US" sz="3200" dirty="0" err="1" smtClean="0"/>
              <a:t>para</a:t>
            </a:r>
            <a:r>
              <a:rPr lang="en-US" sz="3200" dirty="0" smtClean="0"/>
              <a:t> el </a:t>
            </a:r>
            <a:r>
              <a:rPr lang="en-US" sz="3200" dirty="0" err="1" smtClean="0"/>
              <a:t>sábado</a:t>
            </a:r>
            <a:r>
              <a:rPr lang="en-US" sz="3200" dirty="0" smtClean="0"/>
              <a:t>.</a:t>
            </a:r>
            <a:endParaRPr lang="en-US" sz="3200" dirty="0"/>
          </a:p>
        </p:txBody>
      </p:sp>
      <p:sp>
        <p:nvSpPr>
          <p:cNvPr id="8" name="TextBox 7"/>
          <p:cNvSpPr txBox="1"/>
          <p:nvPr/>
        </p:nvSpPr>
        <p:spPr>
          <a:xfrm>
            <a:off x="819150" y="3413188"/>
            <a:ext cx="8524875"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T</a:t>
            </a:r>
            <a:r>
              <a:rPr lang="en-US" sz="3200" dirty="0" err="1" smtClean="0">
                <a:solidFill>
                  <a:srgbClr val="FF0000"/>
                </a:solidFill>
              </a:rPr>
              <a:t>ú</a:t>
            </a:r>
            <a:r>
              <a:rPr lang="en-US" sz="3200" dirty="0" smtClean="0">
                <a:solidFill>
                  <a:srgbClr val="FF0000"/>
                </a:solidFill>
              </a:rPr>
              <a:t> </a:t>
            </a:r>
            <a:r>
              <a:rPr lang="en-US" sz="3200" dirty="0" err="1" smtClean="0">
                <a:solidFill>
                  <a:srgbClr val="FF0000"/>
                </a:solidFill>
              </a:rPr>
              <a:t>tienes</a:t>
            </a:r>
            <a:r>
              <a:rPr lang="en-US" sz="3200" dirty="0" smtClean="0">
                <a:solidFill>
                  <a:srgbClr val="FF0000"/>
                </a:solidFill>
              </a:rPr>
              <a:t> </a:t>
            </a:r>
            <a:r>
              <a:rPr lang="en-US" sz="3200" dirty="0" err="1" smtClean="0">
                <a:solidFill>
                  <a:srgbClr val="FF0000"/>
                </a:solidFill>
              </a:rPr>
              <a:t>mucha</a:t>
            </a:r>
            <a:r>
              <a:rPr lang="en-US" sz="3200" dirty="0" smtClean="0">
                <a:solidFill>
                  <a:srgbClr val="FF0000"/>
                </a:solidFill>
              </a:rPr>
              <a:t> </a:t>
            </a:r>
            <a:r>
              <a:rPr lang="en-US" sz="3200" dirty="0" err="1" smtClean="0">
                <a:solidFill>
                  <a:srgbClr val="FF0000"/>
                </a:solidFill>
              </a:rPr>
              <a:t>tarea</a:t>
            </a:r>
            <a:r>
              <a:rPr lang="en-US" sz="3200" dirty="0" smtClean="0">
                <a:solidFill>
                  <a:srgbClr val="FF0000"/>
                </a:solidFill>
              </a:rPr>
              <a:t> </a:t>
            </a:r>
            <a:r>
              <a:rPr lang="en-US" sz="3200" dirty="0" err="1" smtClean="0">
                <a:solidFill>
                  <a:srgbClr val="FF0000"/>
                </a:solidFill>
              </a:rPr>
              <a:t>para</a:t>
            </a:r>
            <a:r>
              <a:rPr lang="en-US" sz="3200" dirty="0" smtClean="0">
                <a:solidFill>
                  <a:srgbClr val="FF0000"/>
                </a:solidFill>
              </a:rPr>
              <a:t> el </a:t>
            </a:r>
            <a:r>
              <a:rPr lang="en-US" sz="3200" dirty="0" err="1" smtClean="0">
                <a:solidFill>
                  <a:srgbClr val="FF0000"/>
                </a:solidFill>
              </a:rPr>
              <a:t>sábado</a:t>
            </a:r>
            <a:r>
              <a:rPr lang="en-US" sz="3200" dirty="0" smtClean="0">
                <a:solidFill>
                  <a:srgbClr val="FF0000"/>
                </a:solidFill>
              </a:rPr>
              <a:t>?</a:t>
            </a:r>
            <a:endParaRPr lang="en-US" sz="3200" dirty="0">
              <a:solidFill>
                <a:srgbClr val="FF0000"/>
              </a:solidFill>
            </a:endParaRPr>
          </a:p>
        </p:txBody>
      </p:sp>
      <p:sp>
        <p:nvSpPr>
          <p:cNvPr id="9" name="TextBox 8"/>
          <p:cNvSpPr txBox="1"/>
          <p:nvPr/>
        </p:nvSpPr>
        <p:spPr>
          <a:xfrm>
            <a:off x="279400" y="4243078"/>
            <a:ext cx="8524875" cy="584776"/>
          </a:xfrm>
          <a:prstGeom prst="rect">
            <a:avLst/>
          </a:prstGeom>
          <a:noFill/>
        </p:spPr>
        <p:txBody>
          <a:bodyPr wrap="square" rtlCol="0">
            <a:spAutoFit/>
          </a:bodyPr>
          <a:lstStyle/>
          <a:p>
            <a:r>
              <a:rPr lang="en-US" sz="3200" dirty="0" err="1" smtClean="0"/>
              <a:t>Mi</a:t>
            </a:r>
            <a:r>
              <a:rPr lang="en-US" sz="3200" dirty="0" smtClean="0"/>
              <a:t> amigo </a:t>
            </a:r>
            <a:r>
              <a:rPr lang="en-US" sz="3200" dirty="0" err="1" smtClean="0"/>
              <a:t>desea</a:t>
            </a:r>
            <a:r>
              <a:rPr lang="en-US" sz="3200" dirty="0" smtClean="0"/>
              <a:t> </a:t>
            </a:r>
            <a:r>
              <a:rPr lang="en-US" sz="3200" dirty="0" err="1" smtClean="0"/>
              <a:t>bailar</a:t>
            </a:r>
            <a:r>
              <a:rPr lang="en-US" sz="3200" dirty="0" smtClean="0"/>
              <a:t> con Salina Gomez.</a:t>
            </a:r>
            <a:endParaRPr lang="en-US" sz="3200" dirty="0"/>
          </a:p>
        </p:txBody>
      </p:sp>
      <p:sp>
        <p:nvSpPr>
          <p:cNvPr id="10" name="TextBox 9"/>
          <p:cNvSpPr txBox="1"/>
          <p:nvPr/>
        </p:nvSpPr>
        <p:spPr>
          <a:xfrm>
            <a:off x="971550" y="4827854"/>
            <a:ext cx="8524875"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Mi</a:t>
            </a:r>
            <a:r>
              <a:rPr lang="en-US" sz="3200" dirty="0" smtClean="0">
                <a:solidFill>
                  <a:srgbClr val="FF0000"/>
                </a:solidFill>
              </a:rPr>
              <a:t> amigo </a:t>
            </a:r>
            <a:r>
              <a:rPr lang="en-US" sz="3200" dirty="0" err="1" smtClean="0">
                <a:solidFill>
                  <a:srgbClr val="FF0000"/>
                </a:solidFill>
              </a:rPr>
              <a:t>desea</a:t>
            </a:r>
            <a:r>
              <a:rPr lang="en-US" sz="3200" dirty="0" smtClean="0">
                <a:solidFill>
                  <a:srgbClr val="FF0000"/>
                </a:solidFill>
              </a:rPr>
              <a:t> </a:t>
            </a:r>
            <a:r>
              <a:rPr lang="en-US" sz="3200" dirty="0" err="1" smtClean="0">
                <a:solidFill>
                  <a:srgbClr val="FF0000"/>
                </a:solidFill>
              </a:rPr>
              <a:t>bailar</a:t>
            </a:r>
            <a:r>
              <a:rPr lang="en-US" sz="3200" dirty="0" smtClean="0">
                <a:solidFill>
                  <a:srgbClr val="FF0000"/>
                </a:solidFill>
              </a:rPr>
              <a:t> con Salina Gomez?</a:t>
            </a:r>
            <a:endParaRPr lang="en-US" sz="3200" dirty="0">
              <a:solidFill>
                <a:srgbClr val="FF0000"/>
              </a:solidFill>
            </a:endParaRPr>
          </a:p>
        </p:txBody>
      </p:sp>
    </p:spTree>
    <p:extLst>
      <p:ext uri="{BB962C8B-B14F-4D97-AF65-F5344CB8AC3E}">
        <p14:creationId xmlns:p14="http://schemas.microsoft.com/office/powerpoint/2010/main" val="159400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segunda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1446550"/>
          </a:xfrm>
          <a:prstGeom prst="rect">
            <a:avLst/>
          </a:prstGeom>
          <a:noFill/>
        </p:spPr>
        <p:txBody>
          <a:bodyPr wrap="square" rtlCol="0">
            <a:spAutoFit/>
          </a:bodyPr>
          <a:lstStyle/>
          <a:p>
            <a:pPr algn="ctr"/>
            <a:r>
              <a:rPr lang="en-US" sz="4400" dirty="0" err="1" smtClean="0">
                <a:solidFill>
                  <a:srgbClr val="FF0000"/>
                </a:solidFill>
              </a:rPr>
              <a:t>Preguntas</a:t>
            </a:r>
            <a:r>
              <a:rPr lang="en-US" sz="4400" dirty="0" smtClean="0">
                <a:solidFill>
                  <a:srgbClr val="FF0000"/>
                </a:solidFill>
              </a:rPr>
              <a:t> con </a:t>
            </a:r>
            <a:r>
              <a:rPr lang="en-US" sz="4400" dirty="0" err="1" smtClean="0">
                <a:solidFill>
                  <a:srgbClr val="FF0000"/>
                </a:solidFill>
              </a:rPr>
              <a:t>etiquetas</a:t>
            </a:r>
            <a:endParaRPr lang="en-US" sz="1600" dirty="0">
              <a:solidFill>
                <a:srgbClr val="FF0000"/>
              </a:solidFill>
            </a:endParaRPr>
          </a:p>
        </p:txBody>
      </p:sp>
      <p:sp>
        <p:nvSpPr>
          <p:cNvPr id="6" name="TextBox 5"/>
          <p:cNvSpPr txBox="1"/>
          <p:nvPr/>
        </p:nvSpPr>
        <p:spPr>
          <a:xfrm>
            <a:off x="127000" y="2135774"/>
            <a:ext cx="8524875" cy="2554545"/>
          </a:xfrm>
          <a:prstGeom prst="rect">
            <a:avLst/>
          </a:prstGeom>
          <a:noFill/>
        </p:spPr>
        <p:txBody>
          <a:bodyPr wrap="square" rtlCol="0">
            <a:spAutoFit/>
          </a:bodyPr>
          <a:lstStyle/>
          <a:p>
            <a:r>
              <a:rPr lang="en-US" sz="3200" dirty="0" err="1" smtClean="0"/>
              <a:t>Explicaci</a:t>
            </a:r>
            <a:r>
              <a:rPr lang="en-US" sz="3200" dirty="0" err="1" smtClean="0"/>
              <a:t>ón</a:t>
            </a:r>
            <a:r>
              <a:rPr lang="en-US" sz="3200" dirty="0" smtClean="0"/>
              <a:t>:</a:t>
            </a:r>
          </a:p>
          <a:p>
            <a:r>
              <a:rPr lang="en-US" sz="3200" dirty="0" smtClean="0"/>
              <a:t>“Tag Questions” – you add a word at the end of the sentence to indicate that you’re asking a question.  In English, we would say, “…, right?” In Spanish you can say:</a:t>
            </a:r>
          </a:p>
        </p:txBody>
      </p:sp>
      <p:sp>
        <p:nvSpPr>
          <p:cNvPr id="7" name="TextBox 6"/>
          <p:cNvSpPr txBox="1"/>
          <p:nvPr/>
        </p:nvSpPr>
        <p:spPr>
          <a:xfrm>
            <a:off x="706437" y="4913899"/>
            <a:ext cx="8524875" cy="1323439"/>
          </a:xfrm>
          <a:prstGeom prst="rect">
            <a:avLst/>
          </a:prstGeom>
          <a:noFill/>
        </p:spPr>
        <p:txBody>
          <a:bodyPr wrap="square" rtlCol="0">
            <a:spAutoFit/>
          </a:bodyPr>
          <a:lstStyle/>
          <a:p>
            <a:r>
              <a:rPr lang="en-US" sz="4000" dirty="0" smtClean="0"/>
              <a:t>“Right?” – </a:t>
            </a:r>
            <a:r>
              <a:rPr lang="en-US" sz="4000" dirty="0" smtClean="0">
                <a:solidFill>
                  <a:srgbClr val="FF0000"/>
                </a:solidFill>
              </a:rPr>
              <a:t>“…, ¿no?”	“…, ¿</a:t>
            </a:r>
            <a:r>
              <a:rPr lang="en-US" sz="4000" dirty="0" err="1" smtClean="0">
                <a:solidFill>
                  <a:srgbClr val="FF0000"/>
                </a:solidFill>
              </a:rPr>
              <a:t>verdad</a:t>
            </a:r>
            <a:r>
              <a:rPr lang="en-US" sz="4000" dirty="0" smtClean="0">
                <a:solidFill>
                  <a:srgbClr val="FF0000"/>
                </a:solidFill>
              </a:rPr>
              <a:t>?”</a:t>
            </a:r>
          </a:p>
          <a:p>
            <a:r>
              <a:rPr lang="en-US" sz="4000" dirty="0" smtClean="0"/>
              <a:t>“You know?”	-	</a:t>
            </a:r>
            <a:r>
              <a:rPr lang="en-US" sz="4000" dirty="0" smtClean="0">
                <a:solidFill>
                  <a:srgbClr val="FF0000"/>
                </a:solidFill>
              </a:rPr>
              <a:t>“…, ¿</a:t>
            </a:r>
            <a:r>
              <a:rPr lang="en-US" sz="4000" dirty="0" err="1" smtClean="0">
                <a:solidFill>
                  <a:srgbClr val="FF0000"/>
                </a:solidFill>
              </a:rPr>
              <a:t>sabes</a:t>
            </a:r>
            <a:r>
              <a:rPr lang="en-US" sz="4000" dirty="0" smtClean="0">
                <a:solidFill>
                  <a:srgbClr val="FF0000"/>
                </a:solidFill>
              </a:rPr>
              <a:t>?”</a:t>
            </a:r>
          </a:p>
        </p:txBody>
      </p:sp>
    </p:spTree>
    <p:extLst>
      <p:ext uri="{BB962C8B-B14F-4D97-AF65-F5344CB8AC3E}">
        <p14:creationId xmlns:p14="http://schemas.microsoft.com/office/powerpoint/2010/main" val="1415817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segunda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1446550"/>
          </a:xfrm>
          <a:prstGeom prst="rect">
            <a:avLst/>
          </a:prstGeom>
          <a:noFill/>
        </p:spPr>
        <p:txBody>
          <a:bodyPr wrap="square" rtlCol="0">
            <a:spAutoFit/>
          </a:bodyPr>
          <a:lstStyle/>
          <a:p>
            <a:pPr algn="ctr"/>
            <a:r>
              <a:rPr lang="en-US" sz="4400" dirty="0" err="1" smtClean="0">
                <a:solidFill>
                  <a:srgbClr val="FF0000"/>
                </a:solidFill>
              </a:rPr>
              <a:t>Preguntas</a:t>
            </a:r>
            <a:r>
              <a:rPr lang="en-US" sz="4400" dirty="0" smtClean="0">
                <a:solidFill>
                  <a:srgbClr val="FF0000"/>
                </a:solidFill>
              </a:rPr>
              <a:t> de </a:t>
            </a:r>
            <a:r>
              <a:rPr lang="en-US" sz="4400" dirty="0" err="1" smtClean="0">
                <a:solidFill>
                  <a:srgbClr val="FF0000"/>
                </a:solidFill>
              </a:rPr>
              <a:t>etiqueta</a:t>
            </a:r>
            <a:endParaRPr lang="en-US" sz="1600" dirty="0">
              <a:solidFill>
                <a:srgbClr val="FF0000"/>
              </a:solidFill>
            </a:endParaRPr>
          </a:p>
        </p:txBody>
      </p:sp>
      <p:sp>
        <p:nvSpPr>
          <p:cNvPr id="6" name="TextBox 5"/>
          <p:cNvSpPr txBox="1"/>
          <p:nvPr/>
        </p:nvSpPr>
        <p:spPr>
          <a:xfrm>
            <a:off x="127000" y="2091236"/>
            <a:ext cx="8524875" cy="584776"/>
          </a:xfrm>
          <a:prstGeom prst="rect">
            <a:avLst/>
          </a:prstGeom>
          <a:noFill/>
        </p:spPr>
        <p:txBody>
          <a:bodyPr wrap="square" rtlCol="0">
            <a:spAutoFit/>
          </a:bodyPr>
          <a:lstStyle/>
          <a:p>
            <a:r>
              <a:rPr lang="en-US" sz="3200" dirty="0" err="1" smtClean="0"/>
              <a:t>Por</a:t>
            </a:r>
            <a:r>
              <a:rPr lang="en-US" sz="3200" dirty="0" smtClean="0"/>
              <a:t> </a:t>
            </a:r>
            <a:r>
              <a:rPr lang="en-US" sz="3200" dirty="0" err="1" smtClean="0"/>
              <a:t>ejemplo</a:t>
            </a:r>
            <a:r>
              <a:rPr lang="en-US" sz="3200" dirty="0" smtClean="0"/>
              <a:t>:</a:t>
            </a:r>
            <a:endParaRPr lang="en-US" sz="3200" dirty="0"/>
          </a:p>
        </p:txBody>
      </p:sp>
      <p:sp>
        <p:nvSpPr>
          <p:cNvPr id="7" name="TextBox 6"/>
          <p:cNvSpPr txBox="1"/>
          <p:nvPr/>
        </p:nvSpPr>
        <p:spPr>
          <a:xfrm>
            <a:off x="127000" y="2828412"/>
            <a:ext cx="8524875" cy="584776"/>
          </a:xfrm>
          <a:prstGeom prst="rect">
            <a:avLst/>
          </a:prstGeom>
          <a:noFill/>
        </p:spPr>
        <p:txBody>
          <a:bodyPr wrap="square" rtlCol="0">
            <a:spAutoFit/>
          </a:bodyPr>
          <a:lstStyle/>
          <a:p>
            <a:r>
              <a:rPr lang="en-US" sz="3200" dirty="0" err="1" smtClean="0"/>
              <a:t>T</a:t>
            </a:r>
            <a:r>
              <a:rPr lang="en-US" sz="3200" dirty="0" err="1" smtClean="0"/>
              <a:t>ú</a:t>
            </a:r>
            <a:r>
              <a:rPr lang="en-US" sz="3200" dirty="0" smtClean="0"/>
              <a:t> </a:t>
            </a:r>
            <a:r>
              <a:rPr lang="en-US" sz="3200" dirty="0" err="1" smtClean="0"/>
              <a:t>tienes</a:t>
            </a:r>
            <a:r>
              <a:rPr lang="en-US" sz="3200" dirty="0" smtClean="0"/>
              <a:t> </a:t>
            </a:r>
            <a:r>
              <a:rPr lang="en-US" sz="3200" dirty="0" err="1" smtClean="0"/>
              <a:t>mucha</a:t>
            </a:r>
            <a:r>
              <a:rPr lang="en-US" sz="3200" dirty="0" smtClean="0"/>
              <a:t> </a:t>
            </a:r>
            <a:r>
              <a:rPr lang="en-US" sz="3200" dirty="0" err="1" smtClean="0"/>
              <a:t>tarea</a:t>
            </a:r>
            <a:r>
              <a:rPr lang="en-US" sz="3200" dirty="0" smtClean="0"/>
              <a:t> </a:t>
            </a:r>
            <a:r>
              <a:rPr lang="en-US" sz="3200" dirty="0" err="1" smtClean="0"/>
              <a:t>para</a:t>
            </a:r>
            <a:r>
              <a:rPr lang="en-US" sz="3200" dirty="0" smtClean="0"/>
              <a:t> el </a:t>
            </a:r>
            <a:r>
              <a:rPr lang="en-US" sz="3200" dirty="0" err="1" smtClean="0"/>
              <a:t>sábado</a:t>
            </a:r>
            <a:r>
              <a:rPr lang="en-US" sz="3200" dirty="0" smtClean="0"/>
              <a:t>.</a:t>
            </a:r>
            <a:endParaRPr lang="en-US" sz="3200" dirty="0"/>
          </a:p>
        </p:txBody>
      </p:sp>
      <p:sp>
        <p:nvSpPr>
          <p:cNvPr id="8" name="TextBox 7"/>
          <p:cNvSpPr txBox="1"/>
          <p:nvPr/>
        </p:nvSpPr>
        <p:spPr>
          <a:xfrm>
            <a:off x="819150" y="3413188"/>
            <a:ext cx="8524875" cy="584776"/>
          </a:xfrm>
          <a:prstGeom prst="rect">
            <a:avLst/>
          </a:prstGeom>
          <a:noFill/>
        </p:spPr>
        <p:txBody>
          <a:bodyPr wrap="square" rtlCol="0">
            <a:spAutoFit/>
          </a:bodyPr>
          <a:lstStyle/>
          <a:p>
            <a:r>
              <a:rPr lang="en-US" sz="3200" dirty="0" err="1" smtClean="0">
                <a:solidFill>
                  <a:srgbClr val="FF0000"/>
                </a:solidFill>
              </a:rPr>
              <a:t>T</a:t>
            </a:r>
            <a:r>
              <a:rPr lang="en-US" sz="3200" dirty="0" err="1" smtClean="0">
                <a:solidFill>
                  <a:srgbClr val="FF0000"/>
                </a:solidFill>
              </a:rPr>
              <a:t>ú</a:t>
            </a:r>
            <a:r>
              <a:rPr lang="en-US" sz="3200" dirty="0" smtClean="0">
                <a:solidFill>
                  <a:srgbClr val="FF0000"/>
                </a:solidFill>
              </a:rPr>
              <a:t> </a:t>
            </a:r>
            <a:r>
              <a:rPr lang="en-US" sz="3200" dirty="0" err="1" smtClean="0">
                <a:solidFill>
                  <a:srgbClr val="FF0000"/>
                </a:solidFill>
              </a:rPr>
              <a:t>tienes</a:t>
            </a:r>
            <a:r>
              <a:rPr lang="en-US" sz="3200" dirty="0" smtClean="0">
                <a:solidFill>
                  <a:srgbClr val="FF0000"/>
                </a:solidFill>
              </a:rPr>
              <a:t> </a:t>
            </a:r>
            <a:r>
              <a:rPr lang="en-US" sz="3200" dirty="0" err="1" smtClean="0">
                <a:solidFill>
                  <a:srgbClr val="FF0000"/>
                </a:solidFill>
              </a:rPr>
              <a:t>mucha</a:t>
            </a:r>
            <a:r>
              <a:rPr lang="en-US" sz="3200" dirty="0" smtClean="0">
                <a:solidFill>
                  <a:srgbClr val="FF0000"/>
                </a:solidFill>
              </a:rPr>
              <a:t> </a:t>
            </a:r>
            <a:r>
              <a:rPr lang="en-US" sz="3200" dirty="0" err="1" smtClean="0">
                <a:solidFill>
                  <a:srgbClr val="FF0000"/>
                </a:solidFill>
              </a:rPr>
              <a:t>tarea</a:t>
            </a:r>
            <a:r>
              <a:rPr lang="en-US" sz="3200" dirty="0" smtClean="0">
                <a:solidFill>
                  <a:srgbClr val="FF0000"/>
                </a:solidFill>
              </a:rPr>
              <a:t> </a:t>
            </a:r>
            <a:r>
              <a:rPr lang="en-US" sz="3200" dirty="0" err="1" smtClean="0">
                <a:solidFill>
                  <a:srgbClr val="FF0000"/>
                </a:solidFill>
              </a:rPr>
              <a:t>para</a:t>
            </a:r>
            <a:r>
              <a:rPr lang="en-US" sz="3200" dirty="0" smtClean="0">
                <a:solidFill>
                  <a:srgbClr val="FF0000"/>
                </a:solidFill>
              </a:rPr>
              <a:t> el </a:t>
            </a:r>
            <a:r>
              <a:rPr lang="en-US" sz="3200" dirty="0" err="1" smtClean="0">
                <a:solidFill>
                  <a:srgbClr val="FF0000"/>
                </a:solidFill>
              </a:rPr>
              <a:t>sábado</a:t>
            </a:r>
            <a:r>
              <a:rPr lang="en-US" sz="3200" dirty="0" smtClean="0">
                <a:solidFill>
                  <a:srgbClr val="FF0000"/>
                </a:solidFill>
              </a:rPr>
              <a:t>, ¿no?</a:t>
            </a:r>
            <a:endParaRPr lang="en-US" sz="3200" dirty="0">
              <a:solidFill>
                <a:srgbClr val="FF0000"/>
              </a:solidFill>
            </a:endParaRPr>
          </a:p>
        </p:txBody>
      </p:sp>
      <p:sp>
        <p:nvSpPr>
          <p:cNvPr id="9" name="TextBox 8"/>
          <p:cNvSpPr txBox="1"/>
          <p:nvPr/>
        </p:nvSpPr>
        <p:spPr>
          <a:xfrm>
            <a:off x="279400" y="4243078"/>
            <a:ext cx="8524875" cy="584776"/>
          </a:xfrm>
          <a:prstGeom prst="rect">
            <a:avLst/>
          </a:prstGeom>
          <a:noFill/>
        </p:spPr>
        <p:txBody>
          <a:bodyPr wrap="square" rtlCol="0">
            <a:spAutoFit/>
          </a:bodyPr>
          <a:lstStyle/>
          <a:p>
            <a:r>
              <a:rPr lang="en-US" sz="3200" dirty="0" err="1" smtClean="0"/>
              <a:t>Mi</a:t>
            </a:r>
            <a:r>
              <a:rPr lang="en-US" sz="3200" dirty="0" smtClean="0"/>
              <a:t> amigo </a:t>
            </a:r>
            <a:r>
              <a:rPr lang="en-US" sz="3200" dirty="0" err="1" smtClean="0"/>
              <a:t>desea</a:t>
            </a:r>
            <a:r>
              <a:rPr lang="en-US" sz="3200" dirty="0" smtClean="0"/>
              <a:t> </a:t>
            </a:r>
            <a:r>
              <a:rPr lang="en-US" sz="3200" dirty="0" err="1" smtClean="0"/>
              <a:t>bailar</a:t>
            </a:r>
            <a:r>
              <a:rPr lang="en-US" sz="3200" dirty="0" smtClean="0"/>
              <a:t> con Salina Gomez.</a:t>
            </a:r>
            <a:endParaRPr lang="en-US" sz="3200" dirty="0"/>
          </a:p>
        </p:txBody>
      </p:sp>
      <p:sp>
        <p:nvSpPr>
          <p:cNvPr id="10" name="TextBox 9"/>
          <p:cNvSpPr txBox="1"/>
          <p:nvPr/>
        </p:nvSpPr>
        <p:spPr>
          <a:xfrm>
            <a:off x="971550" y="4827854"/>
            <a:ext cx="8524875" cy="584776"/>
          </a:xfrm>
          <a:prstGeom prst="rect">
            <a:avLst/>
          </a:prstGeom>
          <a:noFill/>
        </p:spPr>
        <p:txBody>
          <a:bodyPr wrap="square" rtlCol="0">
            <a:spAutoFit/>
          </a:bodyPr>
          <a:lstStyle/>
          <a:p>
            <a:r>
              <a:rPr lang="en-US" sz="3200" dirty="0" err="1" smtClean="0">
                <a:solidFill>
                  <a:srgbClr val="FF0000"/>
                </a:solidFill>
              </a:rPr>
              <a:t>Mi</a:t>
            </a:r>
            <a:r>
              <a:rPr lang="en-US" sz="3200" dirty="0" smtClean="0">
                <a:solidFill>
                  <a:srgbClr val="FF0000"/>
                </a:solidFill>
              </a:rPr>
              <a:t> amigo </a:t>
            </a:r>
            <a:r>
              <a:rPr lang="en-US" sz="3200" dirty="0" err="1" smtClean="0">
                <a:solidFill>
                  <a:srgbClr val="FF0000"/>
                </a:solidFill>
              </a:rPr>
              <a:t>desea</a:t>
            </a:r>
            <a:r>
              <a:rPr lang="en-US" sz="3200" dirty="0" smtClean="0">
                <a:solidFill>
                  <a:srgbClr val="FF0000"/>
                </a:solidFill>
              </a:rPr>
              <a:t> </a:t>
            </a:r>
            <a:r>
              <a:rPr lang="en-US" sz="3200" dirty="0" err="1" smtClean="0">
                <a:solidFill>
                  <a:srgbClr val="FF0000"/>
                </a:solidFill>
              </a:rPr>
              <a:t>bailar</a:t>
            </a:r>
            <a:r>
              <a:rPr lang="en-US" sz="3200" dirty="0" smtClean="0">
                <a:solidFill>
                  <a:srgbClr val="FF0000"/>
                </a:solidFill>
              </a:rPr>
              <a:t> con Salina Gomez, ¿no?</a:t>
            </a:r>
            <a:endParaRPr lang="en-US" sz="3200" dirty="0">
              <a:solidFill>
                <a:srgbClr val="FF0000"/>
              </a:solidFill>
            </a:endParaRPr>
          </a:p>
        </p:txBody>
      </p:sp>
    </p:spTree>
    <p:extLst>
      <p:ext uri="{BB962C8B-B14F-4D97-AF65-F5344CB8AC3E}">
        <p14:creationId xmlns:p14="http://schemas.microsoft.com/office/powerpoint/2010/main" val="410574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tercera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769441"/>
          </a:xfrm>
          <a:prstGeom prst="rect">
            <a:avLst/>
          </a:prstGeom>
          <a:noFill/>
        </p:spPr>
        <p:txBody>
          <a:bodyPr wrap="square" rtlCol="0">
            <a:spAutoFit/>
          </a:bodyPr>
          <a:lstStyle/>
          <a:p>
            <a:pPr algn="ctr"/>
            <a:r>
              <a:rPr lang="en-US" sz="4400" dirty="0" err="1" smtClean="0">
                <a:solidFill>
                  <a:srgbClr val="FF0000"/>
                </a:solidFill>
              </a:rPr>
              <a:t>Inversi</a:t>
            </a:r>
            <a:r>
              <a:rPr lang="en-US" sz="4400" dirty="0" err="1" smtClean="0">
                <a:solidFill>
                  <a:srgbClr val="FF0000"/>
                </a:solidFill>
              </a:rPr>
              <a:t>ón</a:t>
            </a:r>
            <a:endParaRPr lang="en-US" sz="1600" dirty="0">
              <a:solidFill>
                <a:srgbClr val="FF0000"/>
              </a:solidFill>
            </a:endParaRPr>
          </a:p>
        </p:txBody>
      </p:sp>
      <p:sp>
        <p:nvSpPr>
          <p:cNvPr id="6" name="TextBox 5"/>
          <p:cNvSpPr txBox="1"/>
          <p:nvPr/>
        </p:nvSpPr>
        <p:spPr>
          <a:xfrm>
            <a:off x="127000" y="2489288"/>
            <a:ext cx="8524875" cy="2554545"/>
          </a:xfrm>
          <a:prstGeom prst="rect">
            <a:avLst/>
          </a:prstGeom>
          <a:noFill/>
        </p:spPr>
        <p:txBody>
          <a:bodyPr wrap="square" rtlCol="0">
            <a:spAutoFit/>
          </a:bodyPr>
          <a:lstStyle/>
          <a:p>
            <a:r>
              <a:rPr lang="en-US" sz="3200" dirty="0" err="1" smtClean="0"/>
              <a:t>Explicaci</a:t>
            </a:r>
            <a:r>
              <a:rPr lang="en-US" sz="3200" dirty="0" err="1" smtClean="0"/>
              <a:t>ón</a:t>
            </a:r>
            <a:r>
              <a:rPr lang="en-US" sz="3200" dirty="0" smtClean="0"/>
              <a:t>:</a:t>
            </a:r>
            <a:endParaRPr lang="en-US" sz="3200" dirty="0" smtClean="0"/>
          </a:p>
          <a:p>
            <a:r>
              <a:rPr lang="en-US" sz="3200" dirty="0" smtClean="0"/>
              <a:t>Inversion; you can change the order of the words of the sentence.  Instead of putting the subject at the beginning of the sentence, you can put it AFTER the verb or you can put it at the very end.</a:t>
            </a:r>
            <a:endParaRPr lang="en-US" sz="3200" dirty="0"/>
          </a:p>
        </p:txBody>
      </p:sp>
    </p:spTree>
    <p:extLst>
      <p:ext uri="{BB962C8B-B14F-4D97-AF65-F5344CB8AC3E}">
        <p14:creationId xmlns:p14="http://schemas.microsoft.com/office/powerpoint/2010/main" val="3079388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1554"/>
            <a:ext cx="8223250" cy="1446550"/>
          </a:xfrm>
          <a:prstGeom prst="rect">
            <a:avLst/>
          </a:prstGeom>
          <a:noFill/>
        </p:spPr>
        <p:txBody>
          <a:bodyPr wrap="square" rtlCol="0">
            <a:spAutoFit/>
          </a:bodyPr>
          <a:lstStyle/>
          <a:p>
            <a:r>
              <a:rPr lang="en-US" sz="4400" dirty="0" smtClean="0">
                <a:solidFill>
                  <a:srgbClr val="FF6600"/>
                </a:solidFill>
              </a:rPr>
              <a:t>La </a:t>
            </a:r>
            <a:r>
              <a:rPr lang="en-US" sz="4400" dirty="0" err="1" smtClean="0">
                <a:solidFill>
                  <a:srgbClr val="FF6600"/>
                </a:solidFill>
              </a:rPr>
              <a:t>tercera</a:t>
            </a:r>
            <a:r>
              <a:rPr lang="en-US" sz="4400" dirty="0" smtClean="0">
                <a:solidFill>
                  <a:srgbClr val="FF6600"/>
                </a:solidFill>
              </a:rPr>
              <a:t> </a:t>
            </a:r>
            <a:r>
              <a:rPr lang="en-US" sz="4400" dirty="0" err="1" smtClean="0">
                <a:solidFill>
                  <a:srgbClr val="FF6600"/>
                </a:solidFill>
              </a:rPr>
              <a:t>manera</a:t>
            </a:r>
            <a:r>
              <a:rPr lang="en-US" sz="4400" dirty="0" smtClean="0">
                <a:solidFill>
                  <a:srgbClr val="FF6600"/>
                </a:solidFill>
              </a:rPr>
              <a:t> </a:t>
            </a:r>
            <a:r>
              <a:rPr lang="en-US" sz="4400" dirty="0" err="1" smtClean="0">
                <a:solidFill>
                  <a:srgbClr val="FF6600"/>
                </a:solidFill>
              </a:rPr>
              <a:t>para</a:t>
            </a:r>
            <a:r>
              <a:rPr lang="en-US" sz="4400" dirty="0" smtClean="0">
                <a:solidFill>
                  <a:srgbClr val="FF6600"/>
                </a:solidFill>
              </a:rPr>
              <a:t> </a:t>
            </a:r>
            <a:r>
              <a:rPr lang="en-US" sz="4400" dirty="0" err="1" smtClean="0">
                <a:solidFill>
                  <a:srgbClr val="FF6600"/>
                </a:solidFill>
              </a:rPr>
              <a:t>formar</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 de </a:t>
            </a:r>
            <a:r>
              <a:rPr lang="en-US" sz="4400" dirty="0" err="1" smtClean="0">
                <a:solidFill>
                  <a:srgbClr val="FF6600"/>
                </a:solidFill>
              </a:rPr>
              <a:t>s</a:t>
            </a:r>
            <a:r>
              <a:rPr lang="en-US" sz="4400" dirty="0" err="1" smtClean="0">
                <a:solidFill>
                  <a:srgbClr val="FF6600"/>
                </a:solidFill>
              </a:rPr>
              <a:t>í</a:t>
            </a:r>
            <a:r>
              <a:rPr lang="en-US" sz="4400" dirty="0" smtClean="0">
                <a:solidFill>
                  <a:srgbClr val="FF6600"/>
                </a:solidFill>
              </a:rPr>
              <a:t> o no: </a:t>
            </a:r>
            <a:endParaRPr lang="en-US" sz="4400" dirty="0">
              <a:solidFill>
                <a:srgbClr val="FF6600"/>
              </a:solidFill>
            </a:endParaRPr>
          </a:p>
        </p:txBody>
      </p:sp>
      <p:sp>
        <p:nvSpPr>
          <p:cNvPr id="5" name="TextBox 4"/>
          <p:cNvSpPr txBox="1"/>
          <p:nvPr/>
        </p:nvSpPr>
        <p:spPr>
          <a:xfrm>
            <a:off x="4968875" y="644686"/>
            <a:ext cx="3683000" cy="769441"/>
          </a:xfrm>
          <a:prstGeom prst="rect">
            <a:avLst/>
          </a:prstGeom>
          <a:noFill/>
        </p:spPr>
        <p:txBody>
          <a:bodyPr wrap="square" rtlCol="0">
            <a:spAutoFit/>
          </a:bodyPr>
          <a:lstStyle/>
          <a:p>
            <a:pPr algn="ctr"/>
            <a:r>
              <a:rPr lang="en-US" sz="4400" dirty="0" err="1" smtClean="0">
                <a:solidFill>
                  <a:srgbClr val="FF0000"/>
                </a:solidFill>
              </a:rPr>
              <a:t>Inversi</a:t>
            </a:r>
            <a:r>
              <a:rPr lang="en-US" sz="4400" dirty="0" err="1" smtClean="0">
                <a:solidFill>
                  <a:srgbClr val="FF0000"/>
                </a:solidFill>
              </a:rPr>
              <a:t>ón</a:t>
            </a:r>
            <a:endParaRPr lang="en-US" sz="1600" dirty="0">
              <a:solidFill>
                <a:srgbClr val="FF0000"/>
              </a:solidFill>
            </a:endParaRPr>
          </a:p>
        </p:txBody>
      </p:sp>
      <p:sp>
        <p:nvSpPr>
          <p:cNvPr id="6" name="TextBox 5"/>
          <p:cNvSpPr txBox="1"/>
          <p:nvPr/>
        </p:nvSpPr>
        <p:spPr>
          <a:xfrm>
            <a:off x="127000" y="2091236"/>
            <a:ext cx="8524875" cy="584776"/>
          </a:xfrm>
          <a:prstGeom prst="rect">
            <a:avLst/>
          </a:prstGeom>
          <a:noFill/>
        </p:spPr>
        <p:txBody>
          <a:bodyPr wrap="square" rtlCol="0">
            <a:spAutoFit/>
          </a:bodyPr>
          <a:lstStyle/>
          <a:p>
            <a:r>
              <a:rPr lang="en-US" sz="3200" dirty="0" err="1" smtClean="0"/>
              <a:t>Por</a:t>
            </a:r>
            <a:r>
              <a:rPr lang="en-US" sz="3200" dirty="0" smtClean="0"/>
              <a:t> </a:t>
            </a:r>
            <a:r>
              <a:rPr lang="en-US" sz="3200" dirty="0" err="1" smtClean="0"/>
              <a:t>ejemplo</a:t>
            </a:r>
            <a:r>
              <a:rPr lang="en-US" sz="3200" dirty="0" smtClean="0"/>
              <a:t>:</a:t>
            </a:r>
            <a:endParaRPr lang="en-US" sz="3200" dirty="0"/>
          </a:p>
        </p:txBody>
      </p:sp>
      <p:sp>
        <p:nvSpPr>
          <p:cNvPr id="7" name="TextBox 6"/>
          <p:cNvSpPr txBox="1"/>
          <p:nvPr/>
        </p:nvSpPr>
        <p:spPr>
          <a:xfrm>
            <a:off x="127000" y="2828412"/>
            <a:ext cx="8524875" cy="584776"/>
          </a:xfrm>
          <a:prstGeom prst="rect">
            <a:avLst/>
          </a:prstGeom>
          <a:noFill/>
        </p:spPr>
        <p:txBody>
          <a:bodyPr wrap="square" rtlCol="0">
            <a:spAutoFit/>
          </a:bodyPr>
          <a:lstStyle/>
          <a:p>
            <a:r>
              <a:rPr lang="en-US" sz="3200" dirty="0" err="1" smtClean="0"/>
              <a:t>T</a:t>
            </a:r>
            <a:r>
              <a:rPr lang="en-US" sz="3200" dirty="0" err="1" smtClean="0"/>
              <a:t>ú</a:t>
            </a:r>
            <a:r>
              <a:rPr lang="en-US" sz="3200" dirty="0" smtClean="0"/>
              <a:t> </a:t>
            </a:r>
            <a:r>
              <a:rPr lang="en-US" sz="3200" dirty="0" err="1" smtClean="0"/>
              <a:t>tienes</a:t>
            </a:r>
            <a:r>
              <a:rPr lang="en-US" sz="3200" dirty="0" smtClean="0"/>
              <a:t> </a:t>
            </a:r>
            <a:r>
              <a:rPr lang="en-US" sz="3200" dirty="0" err="1" smtClean="0"/>
              <a:t>mucha</a:t>
            </a:r>
            <a:r>
              <a:rPr lang="en-US" sz="3200" dirty="0" smtClean="0"/>
              <a:t> </a:t>
            </a:r>
            <a:r>
              <a:rPr lang="en-US" sz="3200" dirty="0" err="1" smtClean="0"/>
              <a:t>tarea</a:t>
            </a:r>
            <a:r>
              <a:rPr lang="en-US" sz="3200" dirty="0" smtClean="0"/>
              <a:t> </a:t>
            </a:r>
            <a:r>
              <a:rPr lang="en-US" sz="3200" dirty="0" err="1" smtClean="0"/>
              <a:t>para</a:t>
            </a:r>
            <a:r>
              <a:rPr lang="en-US" sz="3200" dirty="0" smtClean="0"/>
              <a:t> el </a:t>
            </a:r>
            <a:r>
              <a:rPr lang="en-US" sz="3200" dirty="0" err="1" smtClean="0"/>
              <a:t>sábado</a:t>
            </a:r>
            <a:r>
              <a:rPr lang="en-US" sz="3200" dirty="0" smtClean="0"/>
              <a:t>.</a:t>
            </a:r>
            <a:endParaRPr lang="en-US" sz="3200" dirty="0"/>
          </a:p>
        </p:txBody>
      </p:sp>
      <p:sp>
        <p:nvSpPr>
          <p:cNvPr id="8" name="TextBox 7"/>
          <p:cNvSpPr txBox="1"/>
          <p:nvPr/>
        </p:nvSpPr>
        <p:spPr>
          <a:xfrm>
            <a:off x="819150" y="3413188"/>
            <a:ext cx="8524875"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Tienes</a:t>
            </a:r>
            <a:r>
              <a:rPr lang="en-US" sz="3200" dirty="0" smtClean="0">
                <a:solidFill>
                  <a:srgbClr val="FF0000"/>
                </a:solidFill>
              </a:rPr>
              <a:t> </a:t>
            </a:r>
            <a:r>
              <a:rPr lang="en-US" sz="3200" dirty="0" err="1" smtClean="0">
                <a:solidFill>
                  <a:srgbClr val="FF0000"/>
                </a:solidFill>
              </a:rPr>
              <a:t>t</a:t>
            </a:r>
            <a:r>
              <a:rPr lang="en-US" sz="3200" dirty="0" err="1" smtClean="0">
                <a:solidFill>
                  <a:srgbClr val="FF0000"/>
                </a:solidFill>
              </a:rPr>
              <a:t>ú</a:t>
            </a:r>
            <a:r>
              <a:rPr lang="en-US" sz="3200" dirty="0" smtClean="0">
                <a:solidFill>
                  <a:srgbClr val="FF0000"/>
                </a:solidFill>
              </a:rPr>
              <a:t> </a:t>
            </a:r>
            <a:r>
              <a:rPr lang="en-US" sz="3200" dirty="0" err="1" smtClean="0">
                <a:solidFill>
                  <a:srgbClr val="FF0000"/>
                </a:solidFill>
              </a:rPr>
              <a:t>mucha</a:t>
            </a:r>
            <a:r>
              <a:rPr lang="en-US" sz="3200" dirty="0" smtClean="0">
                <a:solidFill>
                  <a:srgbClr val="FF0000"/>
                </a:solidFill>
              </a:rPr>
              <a:t> </a:t>
            </a:r>
            <a:r>
              <a:rPr lang="en-US" sz="3200" dirty="0" err="1" smtClean="0">
                <a:solidFill>
                  <a:srgbClr val="FF0000"/>
                </a:solidFill>
              </a:rPr>
              <a:t>tarea</a:t>
            </a:r>
            <a:r>
              <a:rPr lang="en-US" sz="3200" dirty="0" smtClean="0">
                <a:solidFill>
                  <a:srgbClr val="FF0000"/>
                </a:solidFill>
              </a:rPr>
              <a:t> </a:t>
            </a:r>
            <a:r>
              <a:rPr lang="en-US" sz="3200" dirty="0" err="1" smtClean="0">
                <a:solidFill>
                  <a:srgbClr val="FF0000"/>
                </a:solidFill>
              </a:rPr>
              <a:t>para</a:t>
            </a:r>
            <a:r>
              <a:rPr lang="en-US" sz="3200" dirty="0" smtClean="0">
                <a:solidFill>
                  <a:srgbClr val="FF0000"/>
                </a:solidFill>
              </a:rPr>
              <a:t> el </a:t>
            </a:r>
            <a:r>
              <a:rPr lang="en-US" sz="3200" dirty="0" err="1" smtClean="0">
                <a:solidFill>
                  <a:srgbClr val="FF0000"/>
                </a:solidFill>
              </a:rPr>
              <a:t>sábado</a:t>
            </a:r>
            <a:r>
              <a:rPr lang="en-US" sz="3200" dirty="0" smtClean="0">
                <a:solidFill>
                  <a:srgbClr val="FF0000"/>
                </a:solidFill>
              </a:rPr>
              <a:t>?</a:t>
            </a:r>
            <a:endParaRPr lang="en-US" sz="3200" dirty="0">
              <a:solidFill>
                <a:srgbClr val="FF0000"/>
              </a:solidFill>
            </a:endParaRPr>
          </a:p>
        </p:txBody>
      </p:sp>
      <p:sp>
        <p:nvSpPr>
          <p:cNvPr id="9" name="TextBox 8"/>
          <p:cNvSpPr txBox="1"/>
          <p:nvPr/>
        </p:nvSpPr>
        <p:spPr>
          <a:xfrm>
            <a:off x="279400" y="4243078"/>
            <a:ext cx="8524875" cy="584776"/>
          </a:xfrm>
          <a:prstGeom prst="rect">
            <a:avLst/>
          </a:prstGeom>
          <a:noFill/>
        </p:spPr>
        <p:txBody>
          <a:bodyPr wrap="square" rtlCol="0">
            <a:spAutoFit/>
          </a:bodyPr>
          <a:lstStyle/>
          <a:p>
            <a:r>
              <a:rPr lang="en-US" sz="3200" dirty="0" err="1" smtClean="0"/>
              <a:t>Mi</a:t>
            </a:r>
            <a:r>
              <a:rPr lang="en-US" sz="3200" dirty="0" smtClean="0"/>
              <a:t> amigo </a:t>
            </a:r>
            <a:r>
              <a:rPr lang="en-US" sz="3200" dirty="0" err="1" smtClean="0"/>
              <a:t>desea</a:t>
            </a:r>
            <a:r>
              <a:rPr lang="en-US" sz="3200" dirty="0" smtClean="0"/>
              <a:t> </a:t>
            </a:r>
            <a:r>
              <a:rPr lang="en-US" sz="3200" dirty="0" err="1" smtClean="0"/>
              <a:t>bailar</a:t>
            </a:r>
            <a:r>
              <a:rPr lang="en-US" sz="3200" dirty="0" smtClean="0"/>
              <a:t> con Salina Gomez.</a:t>
            </a:r>
            <a:endParaRPr lang="en-US" sz="3200" dirty="0"/>
          </a:p>
        </p:txBody>
      </p:sp>
      <p:sp>
        <p:nvSpPr>
          <p:cNvPr id="10" name="TextBox 9"/>
          <p:cNvSpPr txBox="1"/>
          <p:nvPr/>
        </p:nvSpPr>
        <p:spPr>
          <a:xfrm>
            <a:off x="971550" y="4827854"/>
            <a:ext cx="8524875" cy="584776"/>
          </a:xfrm>
          <a:prstGeom prst="rect">
            <a:avLst/>
          </a:prstGeom>
          <a:noFill/>
        </p:spPr>
        <p:txBody>
          <a:bodyPr wrap="square" rtlCol="0">
            <a:spAutoFit/>
          </a:bodyPr>
          <a:lstStyle/>
          <a:p>
            <a:r>
              <a:rPr lang="en-US" sz="3200" dirty="0" smtClean="0">
                <a:solidFill>
                  <a:srgbClr val="FF0000"/>
                </a:solidFill>
              </a:rPr>
              <a:t>¿</a:t>
            </a:r>
            <a:r>
              <a:rPr lang="en-US" sz="3200" dirty="0" err="1" smtClean="0">
                <a:solidFill>
                  <a:srgbClr val="FF0000"/>
                </a:solidFill>
              </a:rPr>
              <a:t>Desea</a:t>
            </a:r>
            <a:r>
              <a:rPr lang="en-US" sz="3200" dirty="0" smtClean="0">
                <a:solidFill>
                  <a:srgbClr val="FF0000"/>
                </a:solidFill>
              </a:rPr>
              <a:t> </a:t>
            </a:r>
            <a:r>
              <a:rPr lang="en-US" sz="3200" dirty="0" err="1" smtClean="0">
                <a:solidFill>
                  <a:srgbClr val="FF0000"/>
                </a:solidFill>
              </a:rPr>
              <a:t>bailar</a:t>
            </a:r>
            <a:r>
              <a:rPr lang="en-US" sz="3200" dirty="0" smtClean="0">
                <a:solidFill>
                  <a:srgbClr val="FF0000"/>
                </a:solidFill>
              </a:rPr>
              <a:t> con Salina Gomez mi amigo?</a:t>
            </a:r>
            <a:endParaRPr lang="en-US" sz="3200" dirty="0">
              <a:solidFill>
                <a:srgbClr val="FF0000"/>
              </a:solidFill>
            </a:endParaRPr>
          </a:p>
        </p:txBody>
      </p:sp>
    </p:spTree>
    <p:extLst>
      <p:ext uri="{BB962C8B-B14F-4D97-AF65-F5344CB8AC3E}">
        <p14:creationId xmlns:p14="http://schemas.microsoft.com/office/powerpoint/2010/main" val="29865800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9000" y="79375"/>
            <a:ext cx="8223250" cy="1754327"/>
          </a:xfrm>
          <a:prstGeom prst="rect">
            <a:avLst/>
          </a:prstGeom>
          <a:noFill/>
        </p:spPr>
        <p:txBody>
          <a:bodyPr wrap="square" rtlCol="0">
            <a:spAutoFit/>
          </a:bodyPr>
          <a:lstStyle/>
          <a:p>
            <a:r>
              <a:rPr lang="en-US" sz="5400" dirty="0" smtClean="0"/>
              <a:t>La </a:t>
            </a:r>
            <a:r>
              <a:rPr lang="en-US" sz="5400" dirty="0" err="1" smtClean="0"/>
              <a:t>formaci</a:t>
            </a:r>
            <a:r>
              <a:rPr lang="en-US" sz="5400" dirty="0" err="1" smtClean="0"/>
              <a:t>ón</a:t>
            </a:r>
            <a:r>
              <a:rPr lang="en-US" sz="5400" dirty="0" smtClean="0"/>
              <a:t> de </a:t>
            </a:r>
            <a:r>
              <a:rPr lang="en-US" sz="5400" dirty="0" err="1" smtClean="0"/>
              <a:t>preguntas</a:t>
            </a:r>
            <a:r>
              <a:rPr lang="en-US" sz="5400" dirty="0" smtClean="0"/>
              <a:t> en </a:t>
            </a:r>
            <a:r>
              <a:rPr lang="en-US" sz="5400" dirty="0" err="1" smtClean="0"/>
              <a:t>español</a:t>
            </a:r>
            <a:endParaRPr lang="en-US" sz="5400" dirty="0"/>
          </a:p>
        </p:txBody>
      </p:sp>
      <p:sp>
        <p:nvSpPr>
          <p:cNvPr id="5" name="TextBox 4"/>
          <p:cNvSpPr txBox="1"/>
          <p:nvPr/>
        </p:nvSpPr>
        <p:spPr>
          <a:xfrm>
            <a:off x="206375" y="1740179"/>
            <a:ext cx="8223250" cy="769441"/>
          </a:xfrm>
          <a:prstGeom prst="rect">
            <a:avLst/>
          </a:prstGeom>
          <a:noFill/>
        </p:spPr>
        <p:txBody>
          <a:bodyPr wrap="square" rtlCol="0">
            <a:spAutoFit/>
          </a:bodyPr>
          <a:lstStyle/>
          <a:p>
            <a:r>
              <a:rPr lang="en-US" sz="4400" dirty="0" err="1" smtClean="0">
                <a:solidFill>
                  <a:srgbClr val="FF6600"/>
                </a:solidFill>
              </a:rPr>
              <a:t>Otras</a:t>
            </a:r>
            <a:r>
              <a:rPr lang="en-US" sz="4400" dirty="0" smtClean="0">
                <a:solidFill>
                  <a:srgbClr val="FF6600"/>
                </a:solidFill>
              </a:rPr>
              <a:t> </a:t>
            </a:r>
            <a:r>
              <a:rPr lang="en-US" sz="4400" dirty="0" err="1" smtClean="0">
                <a:solidFill>
                  <a:srgbClr val="FF6600"/>
                </a:solidFill>
              </a:rPr>
              <a:t>preguntas</a:t>
            </a:r>
            <a:r>
              <a:rPr lang="en-US" sz="4400" dirty="0" smtClean="0">
                <a:solidFill>
                  <a:srgbClr val="FF6600"/>
                </a:solidFill>
              </a:rPr>
              <a:t>…</a:t>
            </a:r>
            <a:endParaRPr lang="en-US" sz="4400" dirty="0">
              <a:solidFill>
                <a:srgbClr val="FF6600"/>
              </a:solidFill>
            </a:endParaRPr>
          </a:p>
        </p:txBody>
      </p:sp>
      <p:sp>
        <p:nvSpPr>
          <p:cNvPr id="6" name="TextBox 5"/>
          <p:cNvSpPr txBox="1"/>
          <p:nvPr/>
        </p:nvSpPr>
        <p:spPr>
          <a:xfrm>
            <a:off x="206375" y="2509620"/>
            <a:ext cx="8223250" cy="2123658"/>
          </a:xfrm>
          <a:prstGeom prst="rect">
            <a:avLst/>
          </a:prstGeom>
          <a:noFill/>
        </p:spPr>
        <p:txBody>
          <a:bodyPr wrap="square" rtlCol="0">
            <a:spAutoFit/>
          </a:bodyPr>
          <a:lstStyle/>
          <a:p>
            <a:r>
              <a:rPr lang="en-US" sz="4400" dirty="0" smtClean="0"/>
              <a:t>To form a question that requires more than a yes or no answer, you need to use </a:t>
            </a:r>
            <a:endParaRPr lang="en-US" sz="4400" dirty="0"/>
          </a:p>
        </p:txBody>
      </p:sp>
      <p:sp>
        <p:nvSpPr>
          <p:cNvPr id="7" name="TextBox 6"/>
          <p:cNvSpPr txBox="1"/>
          <p:nvPr/>
        </p:nvSpPr>
        <p:spPr>
          <a:xfrm>
            <a:off x="0" y="4633278"/>
            <a:ext cx="4921250" cy="1569660"/>
          </a:xfrm>
          <a:prstGeom prst="rect">
            <a:avLst/>
          </a:prstGeom>
          <a:noFill/>
        </p:spPr>
        <p:txBody>
          <a:bodyPr wrap="square" rtlCol="0">
            <a:spAutoFit/>
          </a:bodyPr>
          <a:lstStyle/>
          <a:p>
            <a:pPr algn="ctr"/>
            <a:r>
              <a:rPr lang="en-US" sz="4800" dirty="0" err="1" smtClean="0">
                <a:solidFill>
                  <a:srgbClr val="FF0000"/>
                </a:solidFill>
              </a:rPr>
              <a:t>Palabras</a:t>
            </a:r>
            <a:r>
              <a:rPr lang="en-US" sz="4800" dirty="0" smtClean="0">
                <a:solidFill>
                  <a:srgbClr val="FF0000"/>
                </a:solidFill>
              </a:rPr>
              <a:t> </a:t>
            </a:r>
            <a:r>
              <a:rPr lang="en-US" sz="4800" dirty="0" err="1" smtClean="0">
                <a:solidFill>
                  <a:srgbClr val="FF0000"/>
                </a:solidFill>
              </a:rPr>
              <a:t>interrogativas</a:t>
            </a:r>
            <a:endParaRPr lang="en-US" dirty="0">
              <a:solidFill>
                <a:srgbClr val="FF0000"/>
              </a:solidFill>
            </a:endParaRPr>
          </a:p>
        </p:txBody>
      </p:sp>
      <p:sp>
        <p:nvSpPr>
          <p:cNvPr id="8" name="TextBox 7"/>
          <p:cNvSpPr txBox="1"/>
          <p:nvPr/>
        </p:nvSpPr>
        <p:spPr>
          <a:xfrm>
            <a:off x="4222750" y="4775141"/>
            <a:ext cx="4921250" cy="830997"/>
          </a:xfrm>
          <a:prstGeom prst="rect">
            <a:avLst/>
          </a:prstGeom>
          <a:noFill/>
        </p:spPr>
        <p:txBody>
          <a:bodyPr wrap="square" rtlCol="0">
            <a:spAutoFit/>
          </a:bodyPr>
          <a:lstStyle/>
          <a:p>
            <a:pPr algn="ctr"/>
            <a:r>
              <a:rPr lang="en-US" sz="4800" dirty="0">
                <a:solidFill>
                  <a:srgbClr val="FF0000"/>
                </a:solidFill>
              </a:rPr>
              <a:t>	</a:t>
            </a:r>
            <a:r>
              <a:rPr lang="en-US" sz="4800" dirty="0" smtClean="0">
                <a:solidFill>
                  <a:srgbClr val="FF0000"/>
                </a:solidFill>
              </a:rPr>
              <a:t>Question Words</a:t>
            </a:r>
            <a:endParaRPr lang="en-US" dirty="0">
              <a:solidFill>
                <a:srgbClr val="FF0000"/>
              </a:solidFill>
            </a:endParaRPr>
          </a:p>
        </p:txBody>
      </p:sp>
    </p:spTree>
    <p:extLst>
      <p:ext uri="{BB962C8B-B14F-4D97-AF65-F5344CB8AC3E}">
        <p14:creationId xmlns:p14="http://schemas.microsoft.com/office/powerpoint/2010/main" val="22860829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3028"/>
            <a:ext cx="7000875" cy="830997"/>
          </a:xfrm>
          <a:prstGeom prst="rect">
            <a:avLst/>
          </a:prstGeom>
          <a:noFill/>
        </p:spPr>
        <p:txBody>
          <a:bodyPr wrap="square" rtlCol="0">
            <a:spAutoFit/>
          </a:bodyPr>
          <a:lstStyle/>
          <a:p>
            <a:pPr algn="ctr"/>
            <a:r>
              <a:rPr lang="en-US" sz="4800" dirty="0" smtClean="0"/>
              <a:t>Las </a:t>
            </a:r>
            <a:r>
              <a:rPr lang="en-US" sz="4800" dirty="0" err="1" smtClean="0"/>
              <a:t>palabras</a:t>
            </a:r>
            <a:r>
              <a:rPr lang="en-US" sz="4800" dirty="0" smtClean="0"/>
              <a:t> </a:t>
            </a:r>
            <a:r>
              <a:rPr lang="en-US" sz="4800" dirty="0" err="1" smtClean="0"/>
              <a:t>interrogativas</a:t>
            </a:r>
            <a:r>
              <a:rPr lang="en-US" sz="4800" dirty="0" smtClean="0"/>
              <a:t>:</a:t>
            </a:r>
            <a:endParaRPr lang="en-US" dirty="0"/>
          </a:p>
        </p:txBody>
      </p:sp>
      <p:sp>
        <p:nvSpPr>
          <p:cNvPr id="5" name="TextBox 4"/>
          <p:cNvSpPr txBox="1"/>
          <p:nvPr/>
        </p:nvSpPr>
        <p:spPr>
          <a:xfrm>
            <a:off x="428624" y="715428"/>
            <a:ext cx="7953375" cy="830997"/>
          </a:xfrm>
          <a:prstGeom prst="rect">
            <a:avLst/>
          </a:prstGeom>
          <a:noFill/>
        </p:spPr>
        <p:txBody>
          <a:bodyPr wrap="square" rtlCol="0">
            <a:spAutoFit/>
          </a:bodyPr>
          <a:lstStyle/>
          <a:p>
            <a:pPr algn="ctr"/>
            <a:r>
              <a:rPr lang="en-US" sz="4800" dirty="0" smtClean="0">
                <a:solidFill>
                  <a:srgbClr val="FF0000"/>
                </a:solidFill>
              </a:rPr>
              <a:t>How?	-	¿</a:t>
            </a:r>
            <a:r>
              <a:rPr lang="en-US" sz="4800" dirty="0" err="1" smtClean="0">
                <a:solidFill>
                  <a:srgbClr val="FF0000"/>
                </a:solidFill>
              </a:rPr>
              <a:t>C</a:t>
            </a:r>
            <a:r>
              <a:rPr lang="en-US" sz="4800" dirty="0" err="1" smtClean="0">
                <a:solidFill>
                  <a:srgbClr val="FF0000"/>
                </a:solidFill>
              </a:rPr>
              <a:t>ómo</a:t>
            </a:r>
            <a:r>
              <a:rPr lang="en-US" sz="4800" dirty="0" smtClean="0">
                <a:solidFill>
                  <a:srgbClr val="FF0000"/>
                </a:solidFill>
              </a:rPr>
              <a:t>?</a:t>
            </a:r>
            <a:endParaRPr lang="en-US" dirty="0">
              <a:solidFill>
                <a:srgbClr val="FF0000"/>
              </a:solidFill>
            </a:endParaRPr>
          </a:p>
        </p:txBody>
      </p:sp>
      <p:sp>
        <p:nvSpPr>
          <p:cNvPr id="6" name="TextBox 5"/>
          <p:cNvSpPr txBox="1"/>
          <p:nvPr/>
        </p:nvSpPr>
        <p:spPr>
          <a:xfrm>
            <a:off x="0" y="1505550"/>
            <a:ext cx="8921750" cy="707886"/>
          </a:xfrm>
          <a:prstGeom prst="rect">
            <a:avLst/>
          </a:prstGeom>
          <a:noFill/>
        </p:spPr>
        <p:txBody>
          <a:bodyPr wrap="square" rtlCol="0">
            <a:spAutoFit/>
          </a:bodyPr>
          <a:lstStyle/>
          <a:p>
            <a:pPr algn="ctr"/>
            <a:r>
              <a:rPr lang="en-US" sz="4000" dirty="0" smtClean="0">
                <a:solidFill>
                  <a:srgbClr val="FF0000"/>
                </a:solidFill>
              </a:rPr>
              <a:t>Which? ;	Which ones?	</a:t>
            </a:r>
            <a:r>
              <a:rPr lang="en-US" sz="4000" dirty="0">
                <a:solidFill>
                  <a:srgbClr val="FF0000"/>
                </a:solidFill>
              </a:rPr>
              <a:t> </a:t>
            </a:r>
            <a:r>
              <a:rPr lang="en-US" sz="4000" dirty="0" smtClean="0">
                <a:solidFill>
                  <a:srgbClr val="FF0000"/>
                </a:solidFill>
              </a:rPr>
              <a:t>- ¿</a:t>
            </a:r>
            <a:r>
              <a:rPr lang="en-US" sz="4000" dirty="0" err="1" smtClean="0">
                <a:solidFill>
                  <a:srgbClr val="FF0000"/>
                </a:solidFill>
              </a:rPr>
              <a:t>Cu</a:t>
            </a:r>
            <a:r>
              <a:rPr lang="en-US" sz="4000" dirty="0" err="1" smtClean="0">
                <a:solidFill>
                  <a:srgbClr val="FF0000"/>
                </a:solidFill>
              </a:rPr>
              <a:t>ál</a:t>
            </a:r>
            <a:r>
              <a:rPr lang="en-US" sz="4000" dirty="0" smtClean="0">
                <a:solidFill>
                  <a:srgbClr val="FF0000"/>
                </a:solidFill>
              </a:rPr>
              <a:t>? ; ¿</a:t>
            </a:r>
            <a:r>
              <a:rPr lang="en-US" sz="4000" dirty="0" err="1" smtClean="0">
                <a:solidFill>
                  <a:srgbClr val="FF0000"/>
                </a:solidFill>
              </a:rPr>
              <a:t>Cuáles</a:t>
            </a:r>
            <a:r>
              <a:rPr lang="en-US" sz="4000" dirty="0" smtClean="0">
                <a:solidFill>
                  <a:srgbClr val="FF0000"/>
                </a:solidFill>
              </a:rPr>
              <a:t>?</a:t>
            </a:r>
            <a:endParaRPr lang="en-US" sz="1400" dirty="0">
              <a:solidFill>
                <a:srgbClr val="FF0000"/>
              </a:solidFill>
            </a:endParaRPr>
          </a:p>
        </p:txBody>
      </p:sp>
      <p:sp>
        <p:nvSpPr>
          <p:cNvPr id="7" name="TextBox 6"/>
          <p:cNvSpPr txBox="1"/>
          <p:nvPr/>
        </p:nvSpPr>
        <p:spPr>
          <a:xfrm>
            <a:off x="428624" y="2213436"/>
            <a:ext cx="7953375" cy="830997"/>
          </a:xfrm>
          <a:prstGeom prst="rect">
            <a:avLst/>
          </a:prstGeom>
          <a:noFill/>
        </p:spPr>
        <p:txBody>
          <a:bodyPr wrap="square" rtlCol="0">
            <a:spAutoFit/>
          </a:bodyPr>
          <a:lstStyle/>
          <a:p>
            <a:pPr algn="ctr"/>
            <a:r>
              <a:rPr lang="en-US" sz="4800" dirty="0" smtClean="0">
                <a:solidFill>
                  <a:srgbClr val="FF0000"/>
                </a:solidFill>
              </a:rPr>
              <a:t>When?	-	¿</a:t>
            </a:r>
            <a:r>
              <a:rPr lang="en-US" sz="4800" dirty="0" err="1" smtClean="0">
                <a:solidFill>
                  <a:srgbClr val="FF0000"/>
                </a:solidFill>
              </a:rPr>
              <a:t>Cu</a:t>
            </a:r>
            <a:r>
              <a:rPr lang="en-US" sz="4800" dirty="0" err="1" smtClean="0">
                <a:solidFill>
                  <a:srgbClr val="FF0000"/>
                </a:solidFill>
              </a:rPr>
              <a:t>ándo</a:t>
            </a:r>
            <a:r>
              <a:rPr lang="en-US" sz="4800" dirty="0" smtClean="0">
                <a:solidFill>
                  <a:srgbClr val="FF0000"/>
                </a:solidFill>
              </a:rPr>
              <a:t>?</a:t>
            </a:r>
            <a:endParaRPr lang="en-US" dirty="0">
              <a:solidFill>
                <a:srgbClr val="FF0000"/>
              </a:solidFill>
            </a:endParaRPr>
          </a:p>
        </p:txBody>
      </p:sp>
      <p:sp>
        <p:nvSpPr>
          <p:cNvPr id="8" name="TextBox 7"/>
          <p:cNvSpPr txBox="1"/>
          <p:nvPr/>
        </p:nvSpPr>
        <p:spPr>
          <a:xfrm>
            <a:off x="428624" y="3064928"/>
            <a:ext cx="7953375" cy="830997"/>
          </a:xfrm>
          <a:prstGeom prst="rect">
            <a:avLst/>
          </a:prstGeom>
          <a:noFill/>
        </p:spPr>
        <p:txBody>
          <a:bodyPr wrap="square" rtlCol="0">
            <a:spAutoFit/>
          </a:bodyPr>
          <a:lstStyle/>
          <a:p>
            <a:pPr algn="ctr"/>
            <a:r>
              <a:rPr lang="en-US" sz="4800" dirty="0" smtClean="0">
                <a:solidFill>
                  <a:srgbClr val="FF0000"/>
                </a:solidFill>
              </a:rPr>
              <a:t>What?	-	¿</a:t>
            </a:r>
            <a:r>
              <a:rPr lang="en-US" sz="4800" dirty="0" err="1" smtClean="0">
                <a:solidFill>
                  <a:srgbClr val="FF0000"/>
                </a:solidFill>
              </a:rPr>
              <a:t>Qu</a:t>
            </a:r>
            <a:r>
              <a:rPr lang="en-US" sz="4800" dirty="0" err="1" smtClean="0">
                <a:solidFill>
                  <a:srgbClr val="FF0000"/>
                </a:solidFill>
              </a:rPr>
              <a:t>é</a:t>
            </a:r>
            <a:r>
              <a:rPr lang="en-US" sz="4800" dirty="0" smtClean="0">
                <a:solidFill>
                  <a:srgbClr val="FF0000"/>
                </a:solidFill>
              </a:rPr>
              <a:t>?</a:t>
            </a:r>
            <a:endParaRPr lang="en-US" dirty="0">
              <a:solidFill>
                <a:srgbClr val="FF0000"/>
              </a:solidFill>
            </a:endParaRPr>
          </a:p>
        </p:txBody>
      </p:sp>
      <p:sp>
        <p:nvSpPr>
          <p:cNvPr id="9" name="TextBox 8"/>
          <p:cNvSpPr txBox="1"/>
          <p:nvPr/>
        </p:nvSpPr>
        <p:spPr>
          <a:xfrm>
            <a:off x="428624" y="3841107"/>
            <a:ext cx="7953375" cy="830997"/>
          </a:xfrm>
          <a:prstGeom prst="rect">
            <a:avLst/>
          </a:prstGeom>
          <a:noFill/>
        </p:spPr>
        <p:txBody>
          <a:bodyPr wrap="square" rtlCol="0">
            <a:spAutoFit/>
          </a:bodyPr>
          <a:lstStyle/>
          <a:p>
            <a:pPr algn="ctr"/>
            <a:r>
              <a:rPr lang="en-US" sz="4800" dirty="0" smtClean="0">
                <a:solidFill>
                  <a:srgbClr val="FF0000"/>
                </a:solidFill>
              </a:rPr>
              <a:t>Who?	-	¿</a:t>
            </a:r>
            <a:r>
              <a:rPr lang="en-US" sz="4800" dirty="0" err="1" smtClean="0">
                <a:solidFill>
                  <a:srgbClr val="FF0000"/>
                </a:solidFill>
              </a:rPr>
              <a:t>Qui</a:t>
            </a:r>
            <a:r>
              <a:rPr lang="en-US" sz="4800" dirty="0" err="1" smtClean="0">
                <a:solidFill>
                  <a:srgbClr val="FF0000"/>
                </a:solidFill>
              </a:rPr>
              <a:t>én</a:t>
            </a:r>
            <a:r>
              <a:rPr lang="en-US" sz="4800" dirty="0" smtClean="0">
                <a:solidFill>
                  <a:srgbClr val="FF0000"/>
                </a:solidFill>
              </a:rPr>
              <a:t>/</a:t>
            </a:r>
            <a:r>
              <a:rPr lang="en-US" sz="4800" dirty="0" err="1" smtClean="0">
                <a:solidFill>
                  <a:srgbClr val="FF0000"/>
                </a:solidFill>
              </a:rPr>
              <a:t>es</a:t>
            </a:r>
            <a:r>
              <a:rPr lang="en-US" sz="4800" dirty="0" smtClean="0">
                <a:solidFill>
                  <a:srgbClr val="FF0000"/>
                </a:solidFill>
              </a:rPr>
              <a:t>?</a:t>
            </a:r>
            <a:endParaRPr lang="en-US" dirty="0">
              <a:solidFill>
                <a:srgbClr val="FF0000"/>
              </a:solidFill>
            </a:endParaRPr>
          </a:p>
        </p:txBody>
      </p:sp>
      <p:sp>
        <p:nvSpPr>
          <p:cNvPr id="10" name="TextBox 9"/>
          <p:cNvSpPr txBox="1"/>
          <p:nvPr/>
        </p:nvSpPr>
        <p:spPr>
          <a:xfrm>
            <a:off x="428624" y="4726279"/>
            <a:ext cx="7953375" cy="830997"/>
          </a:xfrm>
          <a:prstGeom prst="rect">
            <a:avLst/>
          </a:prstGeom>
          <a:noFill/>
        </p:spPr>
        <p:txBody>
          <a:bodyPr wrap="square" rtlCol="0">
            <a:spAutoFit/>
          </a:bodyPr>
          <a:lstStyle/>
          <a:p>
            <a:pPr algn="ctr"/>
            <a:r>
              <a:rPr lang="en-US" sz="4800" dirty="0" smtClean="0">
                <a:solidFill>
                  <a:srgbClr val="FF0000"/>
                </a:solidFill>
              </a:rPr>
              <a:t>How much? 	-	¿</a:t>
            </a:r>
            <a:r>
              <a:rPr lang="en-US" sz="4800" dirty="0" err="1" smtClean="0">
                <a:solidFill>
                  <a:srgbClr val="FF0000"/>
                </a:solidFill>
              </a:rPr>
              <a:t>Cu</a:t>
            </a:r>
            <a:r>
              <a:rPr lang="en-US" sz="4800" dirty="0" err="1" smtClean="0">
                <a:solidFill>
                  <a:srgbClr val="FF0000"/>
                </a:solidFill>
              </a:rPr>
              <a:t>ánto</a:t>
            </a:r>
            <a:r>
              <a:rPr lang="en-US" sz="4800" dirty="0" smtClean="0">
                <a:solidFill>
                  <a:srgbClr val="FF0000"/>
                </a:solidFill>
              </a:rPr>
              <a:t>/a?</a:t>
            </a:r>
            <a:endParaRPr lang="en-US" dirty="0">
              <a:solidFill>
                <a:srgbClr val="FF0000"/>
              </a:solidFill>
            </a:endParaRPr>
          </a:p>
        </p:txBody>
      </p:sp>
      <p:sp>
        <p:nvSpPr>
          <p:cNvPr id="11" name="TextBox 10"/>
          <p:cNvSpPr txBox="1"/>
          <p:nvPr/>
        </p:nvSpPr>
        <p:spPr>
          <a:xfrm>
            <a:off x="571499" y="5557276"/>
            <a:ext cx="7953375" cy="830997"/>
          </a:xfrm>
          <a:prstGeom prst="rect">
            <a:avLst/>
          </a:prstGeom>
          <a:noFill/>
        </p:spPr>
        <p:txBody>
          <a:bodyPr wrap="square" rtlCol="0">
            <a:spAutoFit/>
          </a:bodyPr>
          <a:lstStyle/>
          <a:p>
            <a:pPr algn="ctr"/>
            <a:r>
              <a:rPr lang="en-US" sz="4800" dirty="0" smtClean="0">
                <a:solidFill>
                  <a:srgbClr val="FF0000"/>
                </a:solidFill>
              </a:rPr>
              <a:t>How many? 	-	¿</a:t>
            </a:r>
            <a:r>
              <a:rPr lang="en-US" sz="4800" dirty="0" err="1" smtClean="0">
                <a:solidFill>
                  <a:srgbClr val="FF0000"/>
                </a:solidFill>
              </a:rPr>
              <a:t>Cu</a:t>
            </a:r>
            <a:r>
              <a:rPr lang="en-US" sz="4800" dirty="0" err="1" smtClean="0">
                <a:solidFill>
                  <a:srgbClr val="FF0000"/>
                </a:solidFill>
              </a:rPr>
              <a:t>ántos</a:t>
            </a:r>
            <a:r>
              <a:rPr lang="en-US" sz="4800" dirty="0" smtClean="0">
                <a:solidFill>
                  <a:srgbClr val="FF0000"/>
                </a:solidFill>
              </a:rPr>
              <a:t>/as?</a:t>
            </a:r>
            <a:endParaRPr lang="en-US" dirty="0">
              <a:solidFill>
                <a:srgbClr val="FF0000"/>
              </a:solidFill>
            </a:endParaRPr>
          </a:p>
        </p:txBody>
      </p:sp>
    </p:spTree>
    <p:extLst>
      <p:ext uri="{BB962C8B-B14F-4D97-AF65-F5344CB8AC3E}">
        <p14:creationId xmlns:p14="http://schemas.microsoft.com/office/powerpoint/2010/main" val="3602412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29</TotalTime>
  <Words>437</Words>
  <Application>Microsoft Macintosh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Braun</dc:creator>
  <cp:lastModifiedBy>Patrick Braun</cp:lastModifiedBy>
  <cp:revision>4</cp:revision>
  <dcterms:created xsi:type="dcterms:W3CDTF">2014-10-08T13:28:45Z</dcterms:created>
  <dcterms:modified xsi:type="dcterms:W3CDTF">2014-10-08T13:58:03Z</dcterms:modified>
</cp:coreProperties>
</file>