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5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5892" y="176507"/>
            <a:ext cx="78322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Expressing Like and Dislike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5892" y="1353628"/>
            <a:ext cx="783223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Spanish, </a:t>
            </a:r>
            <a:r>
              <a:rPr lang="en-US" sz="2400" dirty="0"/>
              <a:t>____________________ </a:t>
            </a:r>
            <a:r>
              <a:rPr lang="en-US" sz="2400" dirty="0" smtClean="0"/>
              <a:t> is the word that you use to mean “to like”.</a:t>
            </a:r>
          </a:p>
          <a:p>
            <a:endParaRPr lang="en-US" sz="2400" dirty="0"/>
          </a:p>
          <a:p>
            <a:r>
              <a:rPr lang="en-US" sz="2400" dirty="0" smtClean="0"/>
              <a:t>It usually only appears in </a:t>
            </a:r>
            <a:r>
              <a:rPr lang="en-US" sz="2400" dirty="0"/>
              <a:t>____________________ </a:t>
            </a:r>
            <a:r>
              <a:rPr lang="en-US" sz="2400" dirty="0" smtClean="0"/>
              <a:t> forms:</a:t>
            </a:r>
          </a:p>
          <a:p>
            <a:endParaRPr lang="en-US" sz="2400" dirty="0" smtClean="0"/>
          </a:p>
          <a:p>
            <a:r>
              <a:rPr lang="en-US" sz="2400" dirty="0"/>
              <a:t>____________________ </a:t>
            </a:r>
            <a:r>
              <a:rPr lang="en-US" sz="2400" dirty="0" smtClean="0"/>
              <a:t> and </a:t>
            </a:r>
            <a:r>
              <a:rPr lang="en-US" sz="2400" dirty="0"/>
              <a:t>____________________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You use </a:t>
            </a:r>
            <a:r>
              <a:rPr lang="en-US" sz="2400" dirty="0"/>
              <a:t>____________________ </a:t>
            </a:r>
            <a:r>
              <a:rPr lang="en-US" sz="2400" dirty="0" smtClean="0"/>
              <a:t> if you like</a:t>
            </a:r>
          </a:p>
          <a:p>
            <a:endParaRPr lang="en-US" sz="2400" dirty="0"/>
          </a:p>
          <a:p>
            <a:r>
              <a:rPr lang="en-US" sz="2400" dirty="0" smtClean="0"/>
              <a:t> </a:t>
            </a:r>
            <a:r>
              <a:rPr lang="en-US" sz="2400" dirty="0"/>
              <a:t>____________________ </a:t>
            </a:r>
            <a:r>
              <a:rPr lang="en-US" sz="2400" dirty="0" smtClean="0"/>
              <a:t>thing.</a:t>
            </a:r>
          </a:p>
          <a:p>
            <a:endParaRPr lang="en-US" sz="2400" dirty="0"/>
          </a:p>
          <a:p>
            <a:r>
              <a:rPr lang="en-US" sz="2400" dirty="0" smtClean="0"/>
              <a:t>You use </a:t>
            </a:r>
            <a:r>
              <a:rPr lang="en-US" sz="2400" dirty="0"/>
              <a:t>____________________ </a:t>
            </a:r>
            <a:r>
              <a:rPr lang="en-US" sz="2400" dirty="0" smtClean="0"/>
              <a:t> if you like</a:t>
            </a:r>
          </a:p>
          <a:p>
            <a:endParaRPr lang="en-US" sz="2400" dirty="0"/>
          </a:p>
          <a:p>
            <a:r>
              <a:rPr lang="en-US" sz="2400" dirty="0" smtClean="0"/>
              <a:t> </a:t>
            </a:r>
            <a:r>
              <a:rPr lang="en-US" sz="2400" dirty="0"/>
              <a:t>____________________ </a:t>
            </a:r>
            <a:r>
              <a:rPr lang="en-US" sz="2400" dirty="0" smtClean="0"/>
              <a:t> thing.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913258" y="968907"/>
            <a:ext cx="174684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Gustar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39612" y="2140711"/>
            <a:ext cx="118782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Two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45174" y="2910152"/>
            <a:ext cx="154626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Gusta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88505" y="2910152"/>
            <a:ext cx="184905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Gustan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95568" y="3679593"/>
            <a:ext cx="154626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Gusta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41468" y="4294512"/>
            <a:ext cx="115310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One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44461" y="5063953"/>
            <a:ext cx="184905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Gustan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6768" y="5833394"/>
            <a:ext cx="369088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More than one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7367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5892" y="176507"/>
            <a:ext cx="78322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Expressing Like and Dislike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5892" y="1621020"/>
            <a:ext cx="78322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Sentences with </a:t>
            </a:r>
            <a:r>
              <a:rPr lang="en-US" sz="2400" dirty="0"/>
              <a:t>____________________ </a:t>
            </a:r>
            <a:r>
              <a:rPr lang="en-US" sz="2400" dirty="0" smtClean="0"/>
              <a:t> are different than</a:t>
            </a:r>
          </a:p>
          <a:p>
            <a:endParaRPr lang="en-US" sz="2400" dirty="0"/>
          </a:p>
          <a:p>
            <a:r>
              <a:rPr lang="en-US" sz="2400" dirty="0" smtClean="0"/>
              <a:t> the sentences we have learned about so far because we use</a:t>
            </a:r>
          </a:p>
          <a:p>
            <a:endParaRPr lang="en-US" sz="2400" dirty="0"/>
          </a:p>
          <a:p>
            <a:r>
              <a:rPr lang="en-US" sz="2400" dirty="0" smtClean="0"/>
              <a:t> different </a:t>
            </a:r>
            <a:r>
              <a:rPr lang="en-US" sz="2400" dirty="0"/>
              <a:t>____________________ </a:t>
            </a:r>
            <a:r>
              <a:rPr lang="en-US" sz="2400" dirty="0" smtClean="0"/>
              <a:t> to talk about the</a:t>
            </a:r>
          </a:p>
          <a:p>
            <a:endParaRPr lang="en-US" sz="2400" dirty="0"/>
          </a:p>
          <a:p>
            <a:r>
              <a:rPr lang="en-US" sz="2400" dirty="0" smtClean="0"/>
              <a:t> ____________________________________________ . 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080348" y="1236299"/>
            <a:ext cx="174684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Gustar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91790" y="2759046"/>
            <a:ext cx="242571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Pronouns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9298" y="3394084"/>
            <a:ext cx="689679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Person who likes something.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8518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89040" y="176507"/>
            <a:ext cx="73659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Indirect Object Pronouns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439514" y="1804847"/>
            <a:ext cx="33418" cy="40441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761269" y="2859671"/>
            <a:ext cx="335649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761269" y="4582946"/>
            <a:ext cx="335649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11684" y="4582946"/>
            <a:ext cx="453231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Formula for sentences with GUSTAR: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IOP + </a:t>
            </a:r>
            <a:r>
              <a:rPr lang="en-US" sz="2800" dirty="0" err="1" smtClean="0">
                <a:solidFill>
                  <a:srgbClr val="FF0000"/>
                </a:solidFill>
              </a:rPr>
              <a:t>Gusta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/ </a:t>
            </a:r>
            <a:r>
              <a:rPr lang="en-US" sz="2800" dirty="0" err="1" smtClean="0">
                <a:solidFill>
                  <a:srgbClr val="FF0000"/>
                </a:solidFill>
              </a:rPr>
              <a:t>Gustan</a:t>
            </a:r>
            <a:r>
              <a:rPr lang="en-US" sz="2800" dirty="0" smtClean="0">
                <a:solidFill>
                  <a:srgbClr val="FF0000"/>
                </a:solidFill>
              </a:rPr>
              <a:t> + Thing being liked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12137" y="1437183"/>
            <a:ext cx="1170312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(a mí)</a:t>
            </a:r>
          </a:p>
          <a:p>
            <a:pPr algn="ctr"/>
            <a:r>
              <a:rPr lang="x-none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</a:t>
            </a:r>
            <a:endParaRPr lang="x-none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6796" y="2907444"/>
            <a:ext cx="100790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(a tí</a:t>
            </a:r>
            <a:r>
              <a:rPr lang="x-none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</a:p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</a:t>
            </a:r>
            <a:endParaRPr lang="x-none" sz="32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1021" y="4732624"/>
            <a:ext cx="1830148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(a él/ella)</a:t>
            </a:r>
          </a:p>
          <a:p>
            <a:pPr algn="ctr"/>
            <a:r>
              <a:rPr lang="x-none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</a:t>
            </a:r>
            <a:endParaRPr lang="x-none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55350" y="1589583"/>
            <a:ext cx="277592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(a nosotros/as)</a:t>
            </a:r>
          </a:p>
          <a:p>
            <a:pPr algn="ctr"/>
            <a:r>
              <a:rPr lang="x-none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nos</a:t>
            </a:r>
            <a:endParaRPr lang="x-none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81169" y="3146619"/>
            <a:ext cx="220725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(a vosotros)</a:t>
            </a:r>
            <a:endParaRPr lang="x-none" sz="32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x-none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os</a:t>
            </a:r>
            <a:endParaRPr lang="x-none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35831" y="4682135"/>
            <a:ext cx="207079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(a ellos/as)</a:t>
            </a:r>
          </a:p>
          <a:p>
            <a:pPr algn="ctr"/>
            <a:r>
              <a:rPr lang="x-none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</a:t>
            </a:r>
            <a:endParaRPr lang="x-none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80539" y="2399612"/>
            <a:ext cx="45323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*The words in parenthesis are OPTIONAL- you can include them if you want but don’t have to.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88424" y="3452915"/>
            <a:ext cx="45323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*You will </a:t>
            </a:r>
            <a:r>
              <a:rPr lang="en-US" sz="3200" dirty="0" smtClean="0"/>
              <a:t>NEVER </a:t>
            </a:r>
            <a:r>
              <a:rPr lang="en-US" sz="2000" dirty="0" smtClean="0"/>
              <a:t>say “ </a:t>
            </a:r>
            <a:r>
              <a:rPr lang="en-US" sz="2000" dirty="0" err="1" smtClean="0"/>
              <a:t>Yo</a:t>
            </a:r>
            <a:r>
              <a:rPr lang="en-US" sz="2000" dirty="0" smtClean="0"/>
              <a:t> me </a:t>
            </a:r>
            <a:r>
              <a:rPr lang="en-US" sz="2000" dirty="0" err="1" smtClean="0"/>
              <a:t>gusta</a:t>
            </a:r>
            <a:r>
              <a:rPr lang="en-US" sz="2000" dirty="0" smtClean="0"/>
              <a:t>” / “ </a:t>
            </a:r>
            <a:r>
              <a:rPr lang="en-US" sz="2000" dirty="0" err="1" smtClean="0"/>
              <a:t>Tú</a:t>
            </a:r>
            <a:r>
              <a:rPr lang="en-US" sz="2000" dirty="0" smtClean="0"/>
              <a:t> </a:t>
            </a:r>
            <a:r>
              <a:rPr lang="en-US" sz="2000" dirty="0" err="1" smtClean="0"/>
              <a:t>te</a:t>
            </a:r>
            <a:r>
              <a:rPr lang="en-US" sz="2000" dirty="0" smtClean="0"/>
              <a:t> </a:t>
            </a:r>
            <a:r>
              <a:rPr lang="en-US" sz="2000" dirty="0" err="1" smtClean="0"/>
              <a:t>gusta</a:t>
            </a:r>
            <a:r>
              <a:rPr lang="en-US" sz="2000" dirty="0" smtClean="0"/>
              <a:t>”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819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7" grpId="1"/>
      <p:bldP spid="18" grpId="0"/>
      <p:bldP spid="1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5526" y="1196622"/>
            <a:ext cx="797295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IOP + Gusta/n + Thing being liked</a:t>
            </a:r>
            <a:endParaRPr lang="x-none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66325" y="2585676"/>
            <a:ext cx="49161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like math class.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9326" y="4189364"/>
            <a:ext cx="250809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(A mí) Me</a:t>
            </a:r>
            <a:endParaRPr lang="x-none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16744" y="4189364"/>
            <a:ext cx="145424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gusta</a:t>
            </a:r>
            <a:endParaRPr lang="x-none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69240" y="4186836"/>
            <a:ext cx="339442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</a:t>
            </a:r>
            <a:r>
              <a:rPr lang="x-none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clase de</a:t>
            </a:r>
          </a:p>
          <a:p>
            <a:pPr algn="ctr"/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r>
              <a:rPr lang="x-non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atemáticas.</a:t>
            </a:r>
            <a:endParaRPr lang="x-none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7546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1270" y="384365"/>
            <a:ext cx="2188879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400" dirty="0" smtClean="0"/>
              <a:t>Why?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Because it’s fun.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Because the teacher is nice.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Because it’s boring.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012701" y="434500"/>
            <a:ext cx="3193438" cy="5632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400" dirty="0" smtClean="0"/>
              <a:t>Because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Because it’s interesting.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Because the teacher is mean.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Because it’s difficult.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319070" y="494026"/>
            <a:ext cx="274215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¿Por qué?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70117" y="646426"/>
            <a:ext cx="203252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Porque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9522" y="2100334"/>
            <a:ext cx="3612688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Porque es divertida.</a:t>
            </a:r>
            <a:endParaRPr lang="x-none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08221" y="1960346"/>
            <a:ext cx="4039688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Porque es interesante.</a:t>
            </a:r>
            <a:endParaRPr lang="x-none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1266" y="3639790"/>
            <a:ext cx="4191447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x-non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Porque el/la profesor(a) es </a:t>
            </a:r>
          </a:p>
          <a:p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x-none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impático/a</a:t>
            </a:r>
            <a:r>
              <a:rPr lang="x-non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x-none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12701" y="3315136"/>
            <a:ext cx="4191447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x-non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Porque el/la profesor(a) es </a:t>
            </a:r>
          </a:p>
          <a:p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r>
              <a:rPr lang="x-none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ntipático/a</a:t>
            </a:r>
            <a:r>
              <a:rPr lang="x-non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x-none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9522" y="5079498"/>
            <a:ext cx="312089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x-non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Porque es aburrida.</a:t>
            </a:r>
            <a:endParaRPr lang="x-none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12701" y="4593897"/>
            <a:ext cx="265136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x-non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Porque es difícil.</a:t>
            </a:r>
            <a:endParaRPr lang="x-none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3277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3658</TotalTime>
  <Words>276</Words>
  <Application>Microsoft Macintosh PowerPoint</Application>
  <PresentationFormat>On-screen Show (4:3)</PresentationFormat>
  <Paragraphs>91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 Black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Braun</dc:creator>
  <cp:lastModifiedBy>Patrick Braun</cp:lastModifiedBy>
  <cp:revision>9</cp:revision>
  <dcterms:created xsi:type="dcterms:W3CDTF">2013-12-10T14:47:46Z</dcterms:created>
  <dcterms:modified xsi:type="dcterms:W3CDTF">2014-10-14T14:18:16Z</dcterms:modified>
</cp:coreProperties>
</file>