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5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905000"/>
            <a:ext cx="8509000" cy="2862322"/>
          </a:xfrm>
          <a:prstGeom prst="rect">
            <a:avLst/>
          </a:prstGeom>
          <a:noFill/>
        </p:spPr>
        <p:txBody>
          <a:bodyPr wrap="square" rtlCol="0">
            <a:spAutoFit/>
          </a:bodyPr>
          <a:lstStyle/>
          <a:p>
            <a:pPr algn="ctr"/>
            <a:r>
              <a:rPr lang="en-US" sz="6000" dirty="0" smtClean="0"/>
              <a:t>Las </a:t>
            </a:r>
            <a:r>
              <a:rPr lang="en-US" sz="6000" dirty="0" err="1" smtClean="0"/>
              <a:t>numerosas</a:t>
            </a:r>
            <a:r>
              <a:rPr lang="en-US" sz="6000" dirty="0" smtClean="0"/>
              <a:t> </a:t>
            </a:r>
            <a:r>
              <a:rPr lang="en-US" sz="6000" dirty="0" err="1" smtClean="0"/>
              <a:t>irregularidades</a:t>
            </a:r>
            <a:r>
              <a:rPr lang="en-US" sz="6000" dirty="0" smtClean="0"/>
              <a:t> del </a:t>
            </a:r>
            <a:r>
              <a:rPr lang="en-US" sz="6000" dirty="0" err="1" smtClean="0"/>
              <a:t>pret</a:t>
            </a:r>
            <a:r>
              <a:rPr lang="en-US" sz="6000" dirty="0" err="1" smtClean="0"/>
              <a:t>érito</a:t>
            </a:r>
            <a:r>
              <a:rPr lang="en-US" sz="6000" dirty="0" smtClean="0"/>
              <a:t>.</a:t>
            </a:r>
            <a:endParaRPr lang="en-US" sz="6000" dirty="0"/>
          </a:p>
        </p:txBody>
      </p:sp>
    </p:spTree>
    <p:extLst>
      <p:ext uri="{BB962C8B-B14F-4D97-AF65-F5344CB8AC3E}">
        <p14:creationId xmlns:p14="http://schemas.microsoft.com/office/powerpoint/2010/main" val="41156636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 y="349250"/>
            <a:ext cx="8572500" cy="584776"/>
          </a:xfrm>
          <a:prstGeom prst="rect">
            <a:avLst/>
          </a:prstGeom>
          <a:noFill/>
        </p:spPr>
        <p:txBody>
          <a:bodyPr wrap="square" rtlCol="0">
            <a:spAutoFit/>
          </a:bodyPr>
          <a:lstStyle/>
          <a:p>
            <a:r>
              <a:rPr lang="en-US" sz="3200" dirty="0"/>
              <a:t>4</a:t>
            </a:r>
            <a:r>
              <a:rPr lang="en-US" sz="3200" dirty="0" smtClean="0"/>
              <a:t>.)	HOLY CRAP, THERE</a:t>
            </a:r>
            <a:r>
              <a:rPr lang="en-US" sz="3200" dirty="0" smtClean="0"/>
              <a:t>’S MORE?!?!?!??!!?</a:t>
            </a:r>
          </a:p>
        </p:txBody>
      </p:sp>
      <p:sp>
        <p:nvSpPr>
          <p:cNvPr id="5" name="TextBox 4"/>
          <p:cNvSpPr txBox="1"/>
          <p:nvPr/>
        </p:nvSpPr>
        <p:spPr>
          <a:xfrm>
            <a:off x="920750" y="934026"/>
            <a:ext cx="8001000" cy="584776"/>
          </a:xfrm>
          <a:prstGeom prst="rect">
            <a:avLst/>
          </a:prstGeom>
          <a:noFill/>
        </p:spPr>
        <p:txBody>
          <a:bodyPr wrap="square" rtlCol="0">
            <a:spAutoFit/>
          </a:bodyPr>
          <a:lstStyle/>
          <a:p>
            <a:r>
              <a:rPr lang="en-US" sz="3200" dirty="0" smtClean="0">
                <a:solidFill>
                  <a:srgbClr val="FFFF00"/>
                </a:solidFill>
              </a:rPr>
              <a:t>YES. =</a:t>
            </a:r>
            <a:r>
              <a:rPr lang="en-US" sz="3200" dirty="0" smtClean="0">
                <a:solidFill>
                  <a:srgbClr val="FFFF00"/>
                </a:solidFill>
              </a:rPr>
              <a:t>‘[</a:t>
            </a:r>
            <a:endParaRPr lang="en-US" sz="3200" dirty="0">
              <a:solidFill>
                <a:srgbClr val="FFFF00"/>
              </a:solidFill>
            </a:endParaRPr>
          </a:p>
        </p:txBody>
      </p:sp>
      <p:sp>
        <p:nvSpPr>
          <p:cNvPr id="6" name="TextBox 5"/>
          <p:cNvSpPr txBox="1"/>
          <p:nvPr/>
        </p:nvSpPr>
        <p:spPr>
          <a:xfrm>
            <a:off x="158750" y="1518802"/>
            <a:ext cx="8763000" cy="2831544"/>
          </a:xfrm>
          <a:prstGeom prst="rect">
            <a:avLst/>
          </a:prstGeom>
          <a:noFill/>
        </p:spPr>
        <p:txBody>
          <a:bodyPr wrap="square" rtlCol="0">
            <a:spAutoFit/>
          </a:bodyPr>
          <a:lstStyle/>
          <a:p>
            <a:r>
              <a:rPr lang="en-US" sz="4000" dirty="0" smtClean="0">
                <a:solidFill>
                  <a:srgbClr val="FFFF00"/>
                </a:solidFill>
              </a:rPr>
              <a:t>There are several verbs who share a set of irregular endings, and who each have their very own irregular stem in the preterit.</a:t>
            </a:r>
            <a:endParaRPr lang="en-US" sz="4000" dirty="0">
              <a:solidFill>
                <a:srgbClr val="FFFF00"/>
              </a:solidFill>
            </a:endParaRPr>
          </a:p>
          <a:p>
            <a:endParaRPr lang="en-US" dirty="0"/>
          </a:p>
        </p:txBody>
      </p:sp>
    </p:spTree>
    <p:extLst>
      <p:ext uri="{BB962C8B-B14F-4D97-AF65-F5344CB8AC3E}">
        <p14:creationId xmlns:p14="http://schemas.microsoft.com/office/powerpoint/2010/main" val="914227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a:off x="7458075" y="161859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6462712" y="262824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6462712" y="398714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462712" y="872470"/>
            <a:ext cx="1889125" cy="523220"/>
          </a:xfrm>
          <a:prstGeom prst="rect">
            <a:avLst/>
          </a:prstGeom>
          <a:noFill/>
        </p:spPr>
        <p:txBody>
          <a:bodyPr wrap="square" rtlCol="0">
            <a:spAutoFit/>
          </a:bodyPr>
          <a:lstStyle/>
          <a:p>
            <a:pPr algn="ctr"/>
            <a:r>
              <a:rPr lang="en-US" sz="2800" dirty="0" smtClean="0">
                <a:solidFill>
                  <a:srgbClr val="FF0000"/>
                </a:solidFill>
              </a:rPr>
              <a:t>Endings:</a:t>
            </a:r>
            <a:endParaRPr lang="en-US" sz="2800" dirty="0">
              <a:solidFill>
                <a:srgbClr val="FF0000"/>
              </a:solidFill>
            </a:endParaRPr>
          </a:p>
        </p:txBody>
      </p:sp>
      <p:sp>
        <p:nvSpPr>
          <p:cNvPr id="18" name="TextBox 17"/>
          <p:cNvSpPr txBox="1"/>
          <p:nvPr/>
        </p:nvSpPr>
        <p:spPr>
          <a:xfrm>
            <a:off x="5924549" y="1907520"/>
            <a:ext cx="1889125" cy="523220"/>
          </a:xfrm>
          <a:prstGeom prst="rect">
            <a:avLst/>
          </a:prstGeom>
          <a:noFill/>
        </p:spPr>
        <p:txBody>
          <a:bodyPr wrap="square" rtlCol="0">
            <a:spAutoFit/>
          </a:bodyPr>
          <a:lstStyle/>
          <a:p>
            <a:pPr algn="ctr"/>
            <a:r>
              <a:rPr lang="en-US" sz="2800" dirty="0" smtClean="0">
                <a:solidFill>
                  <a:srgbClr val="FF0000"/>
                </a:solidFill>
              </a:rPr>
              <a:t>-e</a:t>
            </a:r>
            <a:endParaRPr lang="en-US" sz="2800" dirty="0">
              <a:solidFill>
                <a:srgbClr val="FF0000"/>
              </a:solidFill>
            </a:endParaRPr>
          </a:p>
        </p:txBody>
      </p:sp>
      <p:sp>
        <p:nvSpPr>
          <p:cNvPr id="19" name="TextBox 18"/>
          <p:cNvSpPr txBox="1"/>
          <p:nvPr/>
        </p:nvSpPr>
        <p:spPr>
          <a:xfrm>
            <a:off x="5910262" y="3026380"/>
            <a:ext cx="1889125" cy="461665"/>
          </a:xfrm>
          <a:prstGeom prst="rect">
            <a:avLst/>
          </a:prstGeom>
          <a:noFill/>
        </p:spPr>
        <p:txBody>
          <a:bodyPr wrap="square" rtlCol="0">
            <a:spAutoFit/>
          </a:bodyPr>
          <a:lstStyle/>
          <a:p>
            <a:pPr algn="ctr"/>
            <a:r>
              <a:rPr lang="en-US" sz="2400" dirty="0" smtClean="0">
                <a:solidFill>
                  <a:srgbClr val="FF0000"/>
                </a:solidFill>
              </a:rPr>
              <a:t>-</a:t>
            </a:r>
            <a:r>
              <a:rPr lang="en-US" sz="2400" dirty="0" err="1" smtClean="0">
                <a:solidFill>
                  <a:srgbClr val="FF0000"/>
                </a:solidFill>
              </a:rPr>
              <a:t>iste</a:t>
            </a:r>
            <a:endParaRPr lang="en-US" sz="2800" dirty="0">
              <a:solidFill>
                <a:srgbClr val="FF0000"/>
              </a:solidFill>
            </a:endParaRPr>
          </a:p>
        </p:txBody>
      </p:sp>
      <p:sp>
        <p:nvSpPr>
          <p:cNvPr id="20" name="TextBox 19"/>
          <p:cNvSpPr txBox="1"/>
          <p:nvPr/>
        </p:nvSpPr>
        <p:spPr>
          <a:xfrm>
            <a:off x="5910262" y="4247495"/>
            <a:ext cx="1889125" cy="523220"/>
          </a:xfrm>
          <a:prstGeom prst="rect">
            <a:avLst/>
          </a:prstGeom>
          <a:noFill/>
        </p:spPr>
        <p:txBody>
          <a:bodyPr wrap="square" rtlCol="0">
            <a:spAutoFit/>
          </a:bodyPr>
          <a:lstStyle/>
          <a:p>
            <a:pPr algn="ctr"/>
            <a:r>
              <a:rPr lang="en-US" sz="2800" dirty="0" smtClean="0">
                <a:solidFill>
                  <a:srgbClr val="FF0000"/>
                </a:solidFill>
              </a:rPr>
              <a:t>-o</a:t>
            </a:r>
            <a:endParaRPr lang="en-US" sz="2800" dirty="0">
              <a:solidFill>
                <a:srgbClr val="FF0000"/>
              </a:solidFill>
            </a:endParaRPr>
          </a:p>
        </p:txBody>
      </p:sp>
      <p:sp>
        <p:nvSpPr>
          <p:cNvPr id="21" name="TextBox 20"/>
          <p:cNvSpPr txBox="1"/>
          <p:nvPr/>
        </p:nvSpPr>
        <p:spPr>
          <a:xfrm>
            <a:off x="7361237" y="1907520"/>
            <a:ext cx="1889125" cy="523220"/>
          </a:xfrm>
          <a:prstGeom prst="rect">
            <a:avLst/>
          </a:prstGeom>
          <a:noFill/>
        </p:spPr>
        <p:txBody>
          <a:bodyPr wrap="square" rtlCol="0">
            <a:spAutoFit/>
          </a:bodyPr>
          <a:lstStyle/>
          <a:p>
            <a:pPr algn="ctr"/>
            <a:r>
              <a:rPr lang="en-US" sz="2800" dirty="0" smtClean="0">
                <a:solidFill>
                  <a:srgbClr val="FF0000"/>
                </a:solidFill>
              </a:rPr>
              <a:t>-</a:t>
            </a:r>
            <a:r>
              <a:rPr lang="en-US" sz="2800" dirty="0" err="1" smtClean="0">
                <a:solidFill>
                  <a:srgbClr val="FF0000"/>
                </a:solidFill>
              </a:rPr>
              <a:t>imos</a:t>
            </a:r>
            <a:endParaRPr lang="en-US" sz="2800" dirty="0">
              <a:solidFill>
                <a:srgbClr val="FF0000"/>
              </a:solidFill>
            </a:endParaRPr>
          </a:p>
        </p:txBody>
      </p:sp>
      <p:sp>
        <p:nvSpPr>
          <p:cNvPr id="22" name="TextBox 21"/>
          <p:cNvSpPr txBox="1"/>
          <p:nvPr/>
        </p:nvSpPr>
        <p:spPr>
          <a:xfrm>
            <a:off x="7218362" y="2767290"/>
            <a:ext cx="1889125" cy="461665"/>
          </a:xfrm>
          <a:prstGeom prst="rect">
            <a:avLst/>
          </a:prstGeom>
          <a:noFill/>
        </p:spPr>
        <p:txBody>
          <a:bodyPr wrap="square" rtlCol="0">
            <a:spAutoFit/>
          </a:bodyPr>
          <a:lstStyle/>
          <a:p>
            <a:pPr algn="ctr"/>
            <a:r>
              <a:rPr lang="en-US" sz="2400" dirty="0" smtClean="0">
                <a:solidFill>
                  <a:srgbClr val="FF0000"/>
                </a:solidFill>
              </a:rPr>
              <a:t>-</a:t>
            </a:r>
            <a:r>
              <a:rPr lang="en-US" sz="2400" dirty="0" err="1" smtClean="0">
                <a:solidFill>
                  <a:srgbClr val="FF0000"/>
                </a:solidFill>
              </a:rPr>
              <a:t>isteis</a:t>
            </a:r>
            <a:endParaRPr lang="en-US" sz="2800" dirty="0">
              <a:solidFill>
                <a:srgbClr val="FF0000"/>
              </a:solidFill>
            </a:endParaRPr>
          </a:p>
        </p:txBody>
      </p:sp>
      <p:sp>
        <p:nvSpPr>
          <p:cNvPr id="23" name="TextBox 22"/>
          <p:cNvSpPr txBox="1"/>
          <p:nvPr/>
        </p:nvSpPr>
        <p:spPr>
          <a:xfrm>
            <a:off x="7361237" y="4244975"/>
            <a:ext cx="1889125" cy="523220"/>
          </a:xfrm>
          <a:prstGeom prst="rect">
            <a:avLst/>
          </a:prstGeom>
          <a:noFill/>
        </p:spPr>
        <p:txBody>
          <a:bodyPr wrap="square" rtlCol="0">
            <a:spAutoFit/>
          </a:bodyPr>
          <a:lstStyle/>
          <a:p>
            <a:pPr algn="ctr"/>
            <a:r>
              <a:rPr lang="en-US" sz="2800" dirty="0" smtClean="0">
                <a:solidFill>
                  <a:srgbClr val="FF0000"/>
                </a:solidFill>
              </a:rPr>
              <a:t>-</a:t>
            </a:r>
            <a:r>
              <a:rPr lang="en-US" sz="2800" dirty="0" err="1" smtClean="0">
                <a:solidFill>
                  <a:srgbClr val="FF0000"/>
                </a:solidFill>
              </a:rPr>
              <a:t>ieron</a:t>
            </a:r>
            <a:endParaRPr lang="en-US" sz="2800" dirty="0">
              <a:solidFill>
                <a:srgbClr val="FF0000"/>
              </a:solidFill>
            </a:endParaRPr>
          </a:p>
        </p:txBody>
      </p:sp>
      <p:sp>
        <p:nvSpPr>
          <p:cNvPr id="34" name="TextBox 33"/>
          <p:cNvSpPr txBox="1"/>
          <p:nvPr/>
        </p:nvSpPr>
        <p:spPr>
          <a:xfrm>
            <a:off x="69850" y="56862"/>
            <a:ext cx="8572500" cy="1077218"/>
          </a:xfrm>
          <a:prstGeom prst="rect">
            <a:avLst/>
          </a:prstGeom>
          <a:noFill/>
        </p:spPr>
        <p:txBody>
          <a:bodyPr wrap="square" rtlCol="0">
            <a:spAutoFit/>
          </a:bodyPr>
          <a:lstStyle/>
          <a:p>
            <a:r>
              <a:rPr lang="en-US" sz="3200" dirty="0" smtClean="0"/>
              <a:t>The irregular stems, and the endings that they share</a:t>
            </a:r>
            <a:r>
              <a:rPr lang="en-US" sz="3200" dirty="0" smtClean="0"/>
              <a:t>:</a:t>
            </a:r>
          </a:p>
        </p:txBody>
      </p:sp>
      <p:sp>
        <p:nvSpPr>
          <p:cNvPr id="2" name="TextBox 1"/>
          <p:cNvSpPr txBox="1"/>
          <p:nvPr/>
        </p:nvSpPr>
        <p:spPr>
          <a:xfrm>
            <a:off x="69850" y="1322744"/>
            <a:ext cx="3994150" cy="584776"/>
          </a:xfrm>
          <a:prstGeom prst="rect">
            <a:avLst/>
          </a:prstGeom>
          <a:noFill/>
        </p:spPr>
        <p:txBody>
          <a:bodyPr wrap="square" rtlCol="0">
            <a:spAutoFit/>
          </a:bodyPr>
          <a:lstStyle/>
          <a:p>
            <a:r>
              <a:rPr lang="en-US" sz="3200" dirty="0" err="1" smtClean="0">
                <a:solidFill>
                  <a:srgbClr val="FF0000"/>
                </a:solidFill>
              </a:rPr>
              <a:t>Decir</a:t>
            </a:r>
            <a:r>
              <a:rPr lang="en-US" sz="3200" dirty="0" smtClean="0">
                <a:solidFill>
                  <a:srgbClr val="FF0000"/>
                </a:solidFill>
              </a:rPr>
              <a:t> - </a:t>
            </a:r>
            <a:r>
              <a:rPr lang="en-US" sz="3200" dirty="0" err="1" smtClean="0">
                <a:solidFill>
                  <a:srgbClr val="FF0000"/>
                </a:solidFill>
              </a:rPr>
              <a:t>Dij</a:t>
            </a:r>
            <a:endParaRPr lang="en-US" sz="3200" dirty="0">
              <a:solidFill>
                <a:srgbClr val="FF0000"/>
              </a:solidFill>
            </a:endParaRPr>
          </a:p>
        </p:txBody>
      </p:sp>
      <p:sp>
        <p:nvSpPr>
          <p:cNvPr id="36" name="TextBox 35"/>
          <p:cNvSpPr txBox="1"/>
          <p:nvPr/>
        </p:nvSpPr>
        <p:spPr>
          <a:xfrm>
            <a:off x="69850" y="1845964"/>
            <a:ext cx="3994150" cy="584776"/>
          </a:xfrm>
          <a:prstGeom prst="rect">
            <a:avLst/>
          </a:prstGeom>
          <a:noFill/>
        </p:spPr>
        <p:txBody>
          <a:bodyPr wrap="square" rtlCol="0">
            <a:spAutoFit/>
          </a:bodyPr>
          <a:lstStyle/>
          <a:p>
            <a:r>
              <a:rPr lang="en-US" sz="3200" dirty="0" smtClean="0">
                <a:solidFill>
                  <a:srgbClr val="FF0000"/>
                </a:solidFill>
              </a:rPr>
              <a:t>Traer - </a:t>
            </a:r>
            <a:r>
              <a:rPr lang="en-US" sz="3200" dirty="0" err="1" smtClean="0">
                <a:solidFill>
                  <a:srgbClr val="FF0000"/>
                </a:solidFill>
              </a:rPr>
              <a:t>Traj</a:t>
            </a:r>
            <a:endParaRPr lang="en-US" sz="3200" dirty="0">
              <a:solidFill>
                <a:srgbClr val="FF0000"/>
              </a:solidFill>
            </a:endParaRPr>
          </a:p>
        </p:txBody>
      </p:sp>
      <p:sp>
        <p:nvSpPr>
          <p:cNvPr id="37" name="TextBox 36"/>
          <p:cNvSpPr txBox="1"/>
          <p:nvPr/>
        </p:nvSpPr>
        <p:spPr>
          <a:xfrm>
            <a:off x="69850" y="2430740"/>
            <a:ext cx="3994150" cy="584776"/>
          </a:xfrm>
          <a:prstGeom prst="rect">
            <a:avLst/>
          </a:prstGeom>
          <a:noFill/>
        </p:spPr>
        <p:txBody>
          <a:bodyPr wrap="square" rtlCol="0">
            <a:spAutoFit/>
          </a:bodyPr>
          <a:lstStyle/>
          <a:p>
            <a:r>
              <a:rPr lang="en-US" sz="3200" dirty="0" err="1" smtClean="0">
                <a:solidFill>
                  <a:srgbClr val="FF0000"/>
                </a:solidFill>
              </a:rPr>
              <a:t>Andar</a:t>
            </a:r>
            <a:r>
              <a:rPr lang="en-US" sz="3200" dirty="0" smtClean="0">
                <a:solidFill>
                  <a:srgbClr val="FF0000"/>
                </a:solidFill>
              </a:rPr>
              <a:t> - </a:t>
            </a:r>
            <a:r>
              <a:rPr lang="en-US" sz="3200" dirty="0" err="1">
                <a:solidFill>
                  <a:srgbClr val="FF0000"/>
                </a:solidFill>
              </a:rPr>
              <a:t>A</a:t>
            </a:r>
            <a:r>
              <a:rPr lang="en-US" sz="3200" dirty="0" err="1" smtClean="0">
                <a:solidFill>
                  <a:srgbClr val="FF0000"/>
                </a:solidFill>
              </a:rPr>
              <a:t>nduv</a:t>
            </a:r>
            <a:endParaRPr lang="en-US" sz="3200" dirty="0">
              <a:solidFill>
                <a:srgbClr val="FF0000"/>
              </a:solidFill>
            </a:endParaRPr>
          </a:p>
        </p:txBody>
      </p:sp>
      <p:sp>
        <p:nvSpPr>
          <p:cNvPr id="38" name="TextBox 37"/>
          <p:cNvSpPr txBox="1"/>
          <p:nvPr/>
        </p:nvSpPr>
        <p:spPr>
          <a:xfrm>
            <a:off x="69850" y="2995811"/>
            <a:ext cx="3994150" cy="584776"/>
          </a:xfrm>
          <a:prstGeom prst="rect">
            <a:avLst/>
          </a:prstGeom>
          <a:noFill/>
        </p:spPr>
        <p:txBody>
          <a:bodyPr wrap="square" rtlCol="0">
            <a:spAutoFit/>
          </a:bodyPr>
          <a:lstStyle/>
          <a:p>
            <a:r>
              <a:rPr lang="en-US" sz="3200" dirty="0" err="1" smtClean="0">
                <a:solidFill>
                  <a:srgbClr val="FF0000"/>
                </a:solidFill>
              </a:rPr>
              <a:t>Estar</a:t>
            </a:r>
            <a:r>
              <a:rPr lang="en-US" sz="3200" dirty="0" smtClean="0">
                <a:solidFill>
                  <a:srgbClr val="FF0000"/>
                </a:solidFill>
              </a:rPr>
              <a:t> - </a:t>
            </a:r>
            <a:r>
              <a:rPr lang="en-US" sz="3200" dirty="0" err="1" smtClean="0">
                <a:solidFill>
                  <a:srgbClr val="FF0000"/>
                </a:solidFill>
              </a:rPr>
              <a:t>Estuv</a:t>
            </a:r>
            <a:endParaRPr lang="en-US" sz="3200" dirty="0">
              <a:solidFill>
                <a:srgbClr val="FF0000"/>
              </a:solidFill>
            </a:endParaRPr>
          </a:p>
        </p:txBody>
      </p:sp>
      <p:sp>
        <p:nvSpPr>
          <p:cNvPr id="39" name="TextBox 38"/>
          <p:cNvSpPr txBox="1"/>
          <p:nvPr/>
        </p:nvSpPr>
        <p:spPr>
          <a:xfrm>
            <a:off x="69850" y="3614699"/>
            <a:ext cx="3994150" cy="584776"/>
          </a:xfrm>
          <a:prstGeom prst="rect">
            <a:avLst/>
          </a:prstGeom>
          <a:noFill/>
        </p:spPr>
        <p:txBody>
          <a:bodyPr wrap="square" rtlCol="0">
            <a:spAutoFit/>
          </a:bodyPr>
          <a:lstStyle/>
          <a:p>
            <a:r>
              <a:rPr lang="en-US" sz="3200" dirty="0" err="1" smtClean="0">
                <a:solidFill>
                  <a:srgbClr val="FF0000"/>
                </a:solidFill>
              </a:rPr>
              <a:t>Tener</a:t>
            </a:r>
            <a:r>
              <a:rPr lang="en-US" sz="3200" dirty="0" smtClean="0">
                <a:solidFill>
                  <a:srgbClr val="FF0000"/>
                </a:solidFill>
              </a:rPr>
              <a:t> - </a:t>
            </a:r>
            <a:r>
              <a:rPr lang="en-US" sz="3200" dirty="0" err="1" smtClean="0">
                <a:solidFill>
                  <a:srgbClr val="FF0000"/>
                </a:solidFill>
              </a:rPr>
              <a:t>Tuv</a:t>
            </a:r>
            <a:endParaRPr lang="en-US" sz="3200" dirty="0">
              <a:solidFill>
                <a:srgbClr val="FF0000"/>
              </a:solidFill>
            </a:endParaRPr>
          </a:p>
        </p:txBody>
      </p:sp>
      <p:sp>
        <p:nvSpPr>
          <p:cNvPr id="40" name="TextBox 39"/>
          <p:cNvSpPr txBox="1"/>
          <p:nvPr/>
        </p:nvSpPr>
        <p:spPr>
          <a:xfrm>
            <a:off x="69850" y="4169906"/>
            <a:ext cx="3994150" cy="584776"/>
          </a:xfrm>
          <a:prstGeom prst="rect">
            <a:avLst/>
          </a:prstGeom>
          <a:noFill/>
        </p:spPr>
        <p:txBody>
          <a:bodyPr wrap="square" rtlCol="0">
            <a:spAutoFit/>
          </a:bodyPr>
          <a:lstStyle/>
          <a:p>
            <a:r>
              <a:rPr lang="en-US" sz="3200" dirty="0" smtClean="0">
                <a:solidFill>
                  <a:srgbClr val="FF0000"/>
                </a:solidFill>
              </a:rPr>
              <a:t>Caber - Cub</a:t>
            </a:r>
            <a:endParaRPr lang="en-US" sz="3200" dirty="0">
              <a:solidFill>
                <a:srgbClr val="FF0000"/>
              </a:solidFill>
            </a:endParaRPr>
          </a:p>
        </p:txBody>
      </p:sp>
      <p:sp>
        <p:nvSpPr>
          <p:cNvPr id="41" name="TextBox 40"/>
          <p:cNvSpPr txBox="1"/>
          <p:nvPr/>
        </p:nvSpPr>
        <p:spPr>
          <a:xfrm>
            <a:off x="69850" y="4733062"/>
            <a:ext cx="3994150" cy="584776"/>
          </a:xfrm>
          <a:prstGeom prst="rect">
            <a:avLst/>
          </a:prstGeom>
          <a:noFill/>
        </p:spPr>
        <p:txBody>
          <a:bodyPr wrap="square" rtlCol="0">
            <a:spAutoFit/>
          </a:bodyPr>
          <a:lstStyle/>
          <a:p>
            <a:r>
              <a:rPr lang="en-US" sz="3200" dirty="0" smtClean="0">
                <a:solidFill>
                  <a:srgbClr val="FF0000"/>
                </a:solidFill>
              </a:rPr>
              <a:t>Haber - Hub</a:t>
            </a:r>
            <a:endParaRPr lang="en-US" sz="3200" dirty="0">
              <a:solidFill>
                <a:srgbClr val="FF0000"/>
              </a:solidFill>
            </a:endParaRPr>
          </a:p>
        </p:txBody>
      </p:sp>
      <p:sp>
        <p:nvSpPr>
          <p:cNvPr id="42" name="TextBox 41"/>
          <p:cNvSpPr txBox="1"/>
          <p:nvPr/>
        </p:nvSpPr>
        <p:spPr>
          <a:xfrm>
            <a:off x="69850" y="5317838"/>
            <a:ext cx="3994150" cy="584776"/>
          </a:xfrm>
          <a:prstGeom prst="rect">
            <a:avLst/>
          </a:prstGeom>
          <a:noFill/>
        </p:spPr>
        <p:txBody>
          <a:bodyPr wrap="square" rtlCol="0">
            <a:spAutoFit/>
          </a:bodyPr>
          <a:lstStyle/>
          <a:p>
            <a:r>
              <a:rPr lang="en-US" sz="3200" dirty="0" err="1" smtClean="0">
                <a:solidFill>
                  <a:srgbClr val="FF0000"/>
                </a:solidFill>
              </a:rPr>
              <a:t>Poder</a:t>
            </a:r>
            <a:r>
              <a:rPr lang="en-US" sz="3200" dirty="0" smtClean="0">
                <a:solidFill>
                  <a:srgbClr val="FF0000"/>
                </a:solidFill>
              </a:rPr>
              <a:t> - </a:t>
            </a:r>
            <a:r>
              <a:rPr lang="en-US" sz="3200" dirty="0" err="1" smtClean="0">
                <a:solidFill>
                  <a:srgbClr val="FF0000"/>
                </a:solidFill>
              </a:rPr>
              <a:t>Pud</a:t>
            </a:r>
            <a:endParaRPr lang="en-US" sz="3200" dirty="0">
              <a:solidFill>
                <a:srgbClr val="FF0000"/>
              </a:solidFill>
            </a:endParaRPr>
          </a:p>
        </p:txBody>
      </p:sp>
      <p:sp>
        <p:nvSpPr>
          <p:cNvPr id="43" name="TextBox 42"/>
          <p:cNvSpPr txBox="1"/>
          <p:nvPr/>
        </p:nvSpPr>
        <p:spPr>
          <a:xfrm>
            <a:off x="69850" y="5904976"/>
            <a:ext cx="3994150" cy="584776"/>
          </a:xfrm>
          <a:prstGeom prst="rect">
            <a:avLst/>
          </a:prstGeom>
          <a:noFill/>
        </p:spPr>
        <p:txBody>
          <a:bodyPr wrap="square" rtlCol="0">
            <a:spAutoFit/>
          </a:bodyPr>
          <a:lstStyle/>
          <a:p>
            <a:r>
              <a:rPr lang="en-US" sz="3200" dirty="0" err="1" smtClean="0">
                <a:solidFill>
                  <a:srgbClr val="FF0000"/>
                </a:solidFill>
              </a:rPr>
              <a:t>Poner</a:t>
            </a:r>
            <a:r>
              <a:rPr lang="en-US" sz="3200" dirty="0" smtClean="0">
                <a:solidFill>
                  <a:srgbClr val="FF0000"/>
                </a:solidFill>
              </a:rPr>
              <a:t> - Pus</a:t>
            </a:r>
            <a:endParaRPr lang="en-US" sz="3200" dirty="0">
              <a:solidFill>
                <a:srgbClr val="FF0000"/>
              </a:solidFill>
            </a:endParaRPr>
          </a:p>
        </p:txBody>
      </p:sp>
      <p:sp>
        <p:nvSpPr>
          <p:cNvPr id="44" name="TextBox 43"/>
          <p:cNvSpPr txBox="1"/>
          <p:nvPr/>
        </p:nvSpPr>
        <p:spPr>
          <a:xfrm>
            <a:off x="2468562" y="1395690"/>
            <a:ext cx="3994150" cy="584776"/>
          </a:xfrm>
          <a:prstGeom prst="rect">
            <a:avLst/>
          </a:prstGeom>
          <a:noFill/>
        </p:spPr>
        <p:txBody>
          <a:bodyPr wrap="square" rtlCol="0">
            <a:spAutoFit/>
          </a:bodyPr>
          <a:lstStyle/>
          <a:p>
            <a:r>
              <a:rPr lang="en-US" sz="3200" dirty="0" smtClean="0">
                <a:solidFill>
                  <a:srgbClr val="FF0000"/>
                </a:solidFill>
              </a:rPr>
              <a:t>Saber - Sup</a:t>
            </a:r>
            <a:endParaRPr lang="en-US" sz="3200" dirty="0">
              <a:solidFill>
                <a:srgbClr val="FF0000"/>
              </a:solidFill>
            </a:endParaRPr>
          </a:p>
        </p:txBody>
      </p:sp>
      <p:sp>
        <p:nvSpPr>
          <p:cNvPr id="45" name="TextBox 44"/>
          <p:cNvSpPr txBox="1"/>
          <p:nvPr/>
        </p:nvSpPr>
        <p:spPr>
          <a:xfrm>
            <a:off x="2468562" y="5904976"/>
            <a:ext cx="3994150" cy="584776"/>
          </a:xfrm>
          <a:prstGeom prst="rect">
            <a:avLst/>
          </a:prstGeom>
          <a:noFill/>
        </p:spPr>
        <p:txBody>
          <a:bodyPr wrap="square" rtlCol="0">
            <a:spAutoFit/>
          </a:bodyPr>
          <a:lstStyle/>
          <a:p>
            <a:r>
              <a:rPr lang="en-US" sz="3200" dirty="0" err="1" smtClean="0">
                <a:solidFill>
                  <a:srgbClr val="FF0000"/>
                </a:solidFill>
              </a:rPr>
              <a:t>Hacer</a:t>
            </a:r>
            <a:r>
              <a:rPr lang="en-US" sz="3200" dirty="0" smtClean="0">
                <a:solidFill>
                  <a:srgbClr val="FF0000"/>
                </a:solidFill>
              </a:rPr>
              <a:t> - Hic</a:t>
            </a:r>
            <a:endParaRPr lang="en-US" sz="3200" dirty="0">
              <a:solidFill>
                <a:srgbClr val="FF0000"/>
              </a:solidFill>
            </a:endParaRPr>
          </a:p>
        </p:txBody>
      </p:sp>
      <p:sp>
        <p:nvSpPr>
          <p:cNvPr id="46" name="TextBox 45"/>
          <p:cNvSpPr txBox="1"/>
          <p:nvPr/>
        </p:nvSpPr>
        <p:spPr>
          <a:xfrm>
            <a:off x="2468562" y="5392938"/>
            <a:ext cx="3994150" cy="584776"/>
          </a:xfrm>
          <a:prstGeom prst="rect">
            <a:avLst/>
          </a:prstGeom>
          <a:noFill/>
        </p:spPr>
        <p:txBody>
          <a:bodyPr wrap="square" rtlCol="0">
            <a:spAutoFit/>
          </a:bodyPr>
          <a:lstStyle/>
          <a:p>
            <a:r>
              <a:rPr lang="en-US" sz="3200" dirty="0" err="1" smtClean="0">
                <a:solidFill>
                  <a:srgbClr val="FF0000"/>
                </a:solidFill>
              </a:rPr>
              <a:t>Querer</a:t>
            </a:r>
            <a:r>
              <a:rPr lang="en-US" sz="3200" dirty="0" smtClean="0">
                <a:solidFill>
                  <a:srgbClr val="FF0000"/>
                </a:solidFill>
              </a:rPr>
              <a:t>- </a:t>
            </a:r>
            <a:r>
              <a:rPr lang="en-US" sz="3200" dirty="0" err="1" smtClean="0">
                <a:solidFill>
                  <a:srgbClr val="FF0000"/>
                </a:solidFill>
              </a:rPr>
              <a:t>Quis</a:t>
            </a:r>
            <a:endParaRPr lang="en-US" sz="3200" dirty="0">
              <a:solidFill>
                <a:srgbClr val="FF0000"/>
              </a:solidFill>
            </a:endParaRPr>
          </a:p>
        </p:txBody>
      </p:sp>
      <p:sp>
        <p:nvSpPr>
          <p:cNvPr id="47" name="TextBox 46"/>
          <p:cNvSpPr txBox="1"/>
          <p:nvPr/>
        </p:nvSpPr>
        <p:spPr>
          <a:xfrm>
            <a:off x="2468562" y="4962926"/>
            <a:ext cx="3994150" cy="584776"/>
          </a:xfrm>
          <a:prstGeom prst="rect">
            <a:avLst/>
          </a:prstGeom>
          <a:noFill/>
        </p:spPr>
        <p:txBody>
          <a:bodyPr wrap="square" rtlCol="0">
            <a:spAutoFit/>
          </a:bodyPr>
          <a:lstStyle/>
          <a:p>
            <a:r>
              <a:rPr lang="en-US" sz="3200" dirty="0" err="1" smtClean="0">
                <a:solidFill>
                  <a:srgbClr val="FF0000"/>
                </a:solidFill>
              </a:rPr>
              <a:t>Venir</a:t>
            </a:r>
            <a:r>
              <a:rPr lang="en-US" sz="3200" dirty="0" smtClean="0">
                <a:solidFill>
                  <a:srgbClr val="FF0000"/>
                </a:solidFill>
              </a:rPr>
              <a:t> - Vin</a:t>
            </a:r>
            <a:endParaRPr lang="en-US" sz="3200" dirty="0">
              <a:solidFill>
                <a:srgbClr val="FF0000"/>
              </a:solidFill>
            </a:endParaRPr>
          </a:p>
        </p:txBody>
      </p:sp>
    </p:spTree>
    <p:extLst>
      <p:ext uri="{BB962C8B-B14F-4D97-AF65-F5344CB8AC3E}">
        <p14:creationId xmlns:p14="http://schemas.microsoft.com/office/powerpoint/2010/main" val="3537185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heel(1)">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heel(1)">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heel(1)">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heel(1)">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heel(1)">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heel(1)">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
                                            <p:txEl>
                                              <p:pRg st="0" end="0"/>
                                            </p:txEl>
                                          </p:spTgt>
                                        </p:tgtEl>
                                        <p:attrNameLst>
                                          <p:attrName>style.visibility</p:attrName>
                                        </p:attrNameLst>
                                      </p:cBhvr>
                                      <p:to>
                                        <p:strVal val="visible"/>
                                      </p:to>
                                    </p:set>
                                    <p:animEffect transition="in" filter="blinds(horizontal)">
                                      <p:cBhvr>
                                        <p:cTn id="43" dur="500"/>
                                        <p:tgtEl>
                                          <p:spTgt spid="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6">
                                            <p:txEl>
                                              <p:pRg st="0" end="0"/>
                                            </p:txEl>
                                          </p:spTgt>
                                        </p:tgtEl>
                                        <p:attrNameLst>
                                          <p:attrName>style.visibility</p:attrName>
                                        </p:attrNameLst>
                                      </p:cBhvr>
                                      <p:to>
                                        <p:strVal val="visible"/>
                                      </p:to>
                                    </p:set>
                                    <p:animEffect transition="in" filter="blinds(horizontal)">
                                      <p:cBhvr>
                                        <p:cTn id="48" dur="500"/>
                                        <p:tgtEl>
                                          <p:spTgt spid="36">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37">
                                            <p:txEl>
                                              <p:pRg st="0" end="0"/>
                                            </p:txEl>
                                          </p:spTgt>
                                        </p:tgtEl>
                                        <p:attrNameLst>
                                          <p:attrName>style.visibility</p:attrName>
                                        </p:attrNameLst>
                                      </p:cBhvr>
                                      <p:to>
                                        <p:strVal val="visible"/>
                                      </p:to>
                                    </p:set>
                                    <p:animEffect transition="in" filter="blinds(horizontal)">
                                      <p:cBhvr>
                                        <p:cTn id="53" dur="500"/>
                                        <p:tgtEl>
                                          <p:spTgt spid="37">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8">
                                            <p:txEl>
                                              <p:pRg st="0" end="0"/>
                                            </p:txEl>
                                          </p:spTgt>
                                        </p:tgtEl>
                                        <p:attrNameLst>
                                          <p:attrName>style.visibility</p:attrName>
                                        </p:attrNameLst>
                                      </p:cBhvr>
                                      <p:to>
                                        <p:strVal val="visible"/>
                                      </p:to>
                                    </p:set>
                                    <p:animEffect transition="in" filter="blinds(horizontal)">
                                      <p:cBhvr>
                                        <p:cTn id="58" dur="500"/>
                                        <p:tgtEl>
                                          <p:spTgt spid="3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39">
                                            <p:txEl>
                                              <p:pRg st="0" end="0"/>
                                            </p:txEl>
                                          </p:spTgt>
                                        </p:tgtEl>
                                        <p:attrNameLst>
                                          <p:attrName>style.visibility</p:attrName>
                                        </p:attrNameLst>
                                      </p:cBhvr>
                                      <p:to>
                                        <p:strVal val="visible"/>
                                      </p:to>
                                    </p:set>
                                    <p:animEffect transition="in" filter="blinds(horizontal)">
                                      <p:cBhvr>
                                        <p:cTn id="63" dur="500"/>
                                        <p:tgtEl>
                                          <p:spTgt spid="39">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40">
                                            <p:txEl>
                                              <p:pRg st="0" end="0"/>
                                            </p:txEl>
                                          </p:spTgt>
                                        </p:tgtEl>
                                        <p:attrNameLst>
                                          <p:attrName>style.visibility</p:attrName>
                                        </p:attrNameLst>
                                      </p:cBhvr>
                                      <p:to>
                                        <p:strVal val="visible"/>
                                      </p:to>
                                    </p:set>
                                    <p:animEffect transition="in" filter="blinds(horizontal)">
                                      <p:cBhvr>
                                        <p:cTn id="68" dur="500"/>
                                        <p:tgtEl>
                                          <p:spTgt spid="40">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41">
                                            <p:txEl>
                                              <p:pRg st="0" end="0"/>
                                            </p:txEl>
                                          </p:spTgt>
                                        </p:tgtEl>
                                        <p:attrNameLst>
                                          <p:attrName>style.visibility</p:attrName>
                                        </p:attrNameLst>
                                      </p:cBhvr>
                                      <p:to>
                                        <p:strVal val="visible"/>
                                      </p:to>
                                    </p:set>
                                    <p:animEffect transition="in" filter="blinds(horizontal)">
                                      <p:cBhvr>
                                        <p:cTn id="73" dur="500"/>
                                        <p:tgtEl>
                                          <p:spTgt spid="41">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42">
                                            <p:txEl>
                                              <p:pRg st="0" end="0"/>
                                            </p:txEl>
                                          </p:spTgt>
                                        </p:tgtEl>
                                        <p:attrNameLst>
                                          <p:attrName>style.visibility</p:attrName>
                                        </p:attrNameLst>
                                      </p:cBhvr>
                                      <p:to>
                                        <p:strVal val="visible"/>
                                      </p:to>
                                    </p:set>
                                    <p:animEffect transition="in" filter="blinds(horizontal)">
                                      <p:cBhvr>
                                        <p:cTn id="78" dur="500"/>
                                        <p:tgtEl>
                                          <p:spTgt spid="42">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43">
                                            <p:txEl>
                                              <p:pRg st="0" end="0"/>
                                            </p:txEl>
                                          </p:spTgt>
                                        </p:tgtEl>
                                        <p:attrNameLst>
                                          <p:attrName>style.visibility</p:attrName>
                                        </p:attrNameLst>
                                      </p:cBhvr>
                                      <p:to>
                                        <p:strVal val="visible"/>
                                      </p:to>
                                    </p:set>
                                    <p:animEffect transition="in" filter="blinds(horizontal)">
                                      <p:cBhvr>
                                        <p:cTn id="83" dur="500"/>
                                        <p:tgtEl>
                                          <p:spTgt spid="43">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44">
                                            <p:txEl>
                                              <p:pRg st="0" end="0"/>
                                            </p:txEl>
                                          </p:spTgt>
                                        </p:tgtEl>
                                        <p:attrNameLst>
                                          <p:attrName>style.visibility</p:attrName>
                                        </p:attrNameLst>
                                      </p:cBhvr>
                                      <p:to>
                                        <p:strVal val="visible"/>
                                      </p:to>
                                    </p:set>
                                    <p:animEffect transition="in" filter="blinds(horizontal)">
                                      <p:cBhvr>
                                        <p:cTn id="88" dur="500"/>
                                        <p:tgtEl>
                                          <p:spTgt spid="44">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45">
                                            <p:txEl>
                                              <p:pRg st="0" end="0"/>
                                            </p:txEl>
                                          </p:spTgt>
                                        </p:tgtEl>
                                        <p:attrNameLst>
                                          <p:attrName>style.visibility</p:attrName>
                                        </p:attrNameLst>
                                      </p:cBhvr>
                                      <p:to>
                                        <p:strVal val="visible"/>
                                      </p:to>
                                    </p:set>
                                    <p:animEffect transition="in" filter="blinds(horizontal)">
                                      <p:cBhvr>
                                        <p:cTn id="93" dur="500"/>
                                        <p:tgtEl>
                                          <p:spTgt spid="45">
                                            <p:txEl>
                                              <p:pRg st="0" end="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nodeType="clickEffect">
                                  <p:stCondLst>
                                    <p:cond delay="0"/>
                                  </p:stCondLst>
                                  <p:childTnLst>
                                    <p:set>
                                      <p:cBhvr>
                                        <p:cTn id="97" dur="1" fill="hold">
                                          <p:stCondLst>
                                            <p:cond delay="0"/>
                                          </p:stCondLst>
                                        </p:cTn>
                                        <p:tgtEl>
                                          <p:spTgt spid="46">
                                            <p:txEl>
                                              <p:pRg st="0" end="0"/>
                                            </p:txEl>
                                          </p:spTgt>
                                        </p:tgtEl>
                                        <p:attrNameLst>
                                          <p:attrName>style.visibility</p:attrName>
                                        </p:attrNameLst>
                                      </p:cBhvr>
                                      <p:to>
                                        <p:strVal val="visible"/>
                                      </p:to>
                                    </p:set>
                                    <p:animEffect transition="in" filter="blinds(horizontal)">
                                      <p:cBhvr>
                                        <p:cTn id="98" dur="500"/>
                                        <p:tgtEl>
                                          <p:spTgt spid="46">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nodeType="clickEffect">
                                  <p:stCondLst>
                                    <p:cond delay="0"/>
                                  </p:stCondLst>
                                  <p:childTnLst>
                                    <p:set>
                                      <p:cBhvr>
                                        <p:cTn id="102" dur="1" fill="hold">
                                          <p:stCondLst>
                                            <p:cond delay="0"/>
                                          </p:stCondLst>
                                        </p:cTn>
                                        <p:tgtEl>
                                          <p:spTgt spid="47">
                                            <p:txEl>
                                              <p:pRg st="0" end="0"/>
                                            </p:txEl>
                                          </p:spTgt>
                                        </p:tgtEl>
                                        <p:attrNameLst>
                                          <p:attrName>style.visibility</p:attrName>
                                        </p:attrNameLst>
                                      </p:cBhvr>
                                      <p:to>
                                        <p:strVal val="visible"/>
                                      </p:to>
                                    </p:set>
                                    <p:animEffect transition="in" filter="blinds(horizontal)">
                                      <p:cBhvr>
                                        <p:cTn id="103" dur="5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 y="349250"/>
            <a:ext cx="8572500" cy="584776"/>
          </a:xfrm>
          <a:prstGeom prst="rect">
            <a:avLst/>
          </a:prstGeom>
          <a:noFill/>
        </p:spPr>
        <p:txBody>
          <a:bodyPr wrap="square" rtlCol="0">
            <a:spAutoFit/>
          </a:bodyPr>
          <a:lstStyle/>
          <a:p>
            <a:r>
              <a:rPr lang="en-US" sz="3200" dirty="0" smtClean="0"/>
              <a:t>1.)	</a:t>
            </a:r>
            <a:r>
              <a:rPr lang="en-US" sz="3200" dirty="0" err="1" smtClean="0"/>
              <a:t>Verbos</a:t>
            </a:r>
            <a:r>
              <a:rPr lang="en-US" sz="3200" dirty="0" smtClean="0"/>
              <a:t> con </a:t>
            </a:r>
            <a:r>
              <a:rPr lang="en-US" sz="3200" dirty="0" err="1" smtClean="0"/>
              <a:t>cambios</a:t>
            </a:r>
            <a:r>
              <a:rPr lang="en-US" sz="3200" dirty="0" smtClean="0"/>
              <a:t> de </a:t>
            </a:r>
            <a:r>
              <a:rPr lang="en-US" sz="3200" dirty="0" err="1" smtClean="0"/>
              <a:t>ra</a:t>
            </a:r>
            <a:r>
              <a:rPr lang="en-US" sz="3200" dirty="0" err="1" smtClean="0"/>
              <a:t>íz</a:t>
            </a:r>
            <a:r>
              <a:rPr lang="en-US" sz="3200" dirty="0" smtClean="0"/>
              <a:t>:</a:t>
            </a:r>
          </a:p>
        </p:txBody>
      </p:sp>
      <p:sp>
        <p:nvSpPr>
          <p:cNvPr id="5" name="TextBox 4"/>
          <p:cNvSpPr txBox="1"/>
          <p:nvPr/>
        </p:nvSpPr>
        <p:spPr>
          <a:xfrm>
            <a:off x="920750" y="934026"/>
            <a:ext cx="8001000" cy="1077218"/>
          </a:xfrm>
          <a:prstGeom prst="rect">
            <a:avLst/>
          </a:prstGeom>
          <a:noFill/>
        </p:spPr>
        <p:txBody>
          <a:bodyPr wrap="square" rtlCol="0">
            <a:spAutoFit/>
          </a:bodyPr>
          <a:lstStyle/>
          <a:p>
            <a:r>
              <a:rPr lang="en-US" sz="3200" dirty="0" smtClean="0">
                <a:solidFill>
                  <a:srgbClr val="FFFF00"/>
                </a:solidFill>
              </a:rPr>
              <a:t>Normally there ARE NO STEM CHANGES in the preterit; </a:t>
            </a:r>
            <a:endParaRPr lang="en-US" sz="3200" dirty="0">
              <a:solidFill>
                <a:srgbClr val="FFFF00"/>
              </a:solidFill>
            </a:endParaRPr>
          </a:p>
        </p:txBody>
      </p:sp>
      <p:sp>
        <p:nvSpPr>
          <p:cNvPr id="6" name="TextBox 5"/>
          <p:cNvSpPr txBox="1"/>
          <p:nvPr/>
        </p:nvSpPr>
        <p:spPr>
          <a:xfrm>
            <a:off x="920750" y="2011244"/>
            <a:ext cx="8001000" cy="2831544"/>
          </a:xfrm>
          <a:prstGeom prst="rect">
            <a:avLst/>
          </a:prstGeom>
          <a:noFill/>
        </p:spPr>
        <p:txBody>
          <a:bodyPr wrap="square" rtlCol="0">
            <a:spAutoFit/>
          </a:bodyPr>
          <a:lstStyle/>
          <a:p>
            <a:r>
              <a:rPr lang="en-US" sz="4000" dirty="0">
                <a:solidFill>
                  <a:srgbClr val="FFFF00"/>
                </a:solidFill>
              </a:rPr>
              <a:t>however, </a:t>
            </a:r>
            <a:r>
              <a:rPr lang="en-US" sz="4000" dirty="0">
                <a:solidFill>
                  <a:srgbClr val="FF0000"/>
                </a:solidFill>
              </a:rPr>
              <a:t>-</a:t>
            </a:r>
            <a:r>
              <a:rPr lang="en-US" sz="4000" dirty="0" err="1">
                <a:solidFill>
                  <a:srgbClr val="FF0000"/>
                </a:solidFill>
              </a:rPr>
              <a:t>ir</a:t>
            </a:r>
            <a:r>
              <a:rPr lang="en-US" sz="4000" dirty="0">
                <a:solidFill>
                  <a:srgbClr val="FF0000"/>
                </a:solidFill>
              </a:rPr>
              <a:t> verbs </a:t>
            </a:r>
            <a:r>
              <a:rPr lang="en-US" sz="4000" dirty="0">
                <a:solidFill>
                  <a:srgbClr val="FFFF00"/>
                </a:solidFill>
              </a:rPr>
              <a:t>conjugated in the </a:t>
            </a:r>
            <a:r>
              <a:rPr lang="en-US" sz="4000" dirty="0">
                <a:solidFill>
                  <a:srgbClr val="FF0000"/>
                </a:solidFill>
              </a:rPr>
              <a:t>3</a:t>
            </a:r>
            <a:r>
              <a:rPr lang="en-US" sz="4000" baseline="30000" dirty="0">
                <a:solidFill>
                  <a:srgbClr val="FF0000"/>
                </a:solidFill>
              </a:rPr>
              <a:t>rd</a:t>
            </a:r>
            <a:r>
              <a:rPr lang="en-US" sz="4000" dirty="0">
                <a:solidFill>
                  <a:srgbClr val="FF0000"/>
                </a:solidFill>
              </a:rPr>
              <a:t> person </a:t>
            </a:r>
            <a:r>
              <a:rPr lang="en-US" sz="4000" dirty="0">
                <a:solidFill>
                  <a:srgbClr val="FFFF00"/>
                </a:solidFill>
              </a:rPr>
              <a:t>in the </a:t>
            </a:r>
            <a:r>
              <a:rPr lang="en-US" sz="4000" dirty="0">
                <a:solidFill>
                  <a:srgbClr val="FF0000"/>
                </a:solidFill>
              </a:rPr>
              <a:t>preterit</a:t>
            </a:r>
            <a:r>
              <a:rPr lang="en-US" sz="4000" dirty="0">
                <a:solidFill>
                  <a:srgbClr val="FFFF00"/>
                </a:solidFill>
              </a:rPr>
              <a:t> will take the </a:t>
            </a:r>
            <a:r>
              <a:rPr lang="en-US" sz="4000" dirty="0">
                <a:solidFill>
                  <a:srgbClr val="FF0000"/>
                </a:solidFill>
              </a:rPr>
              <a:t>first letter only </a:t>
            </a:r>
            <a:r>
              <a:rPr lang="en-US" sz="4000" dirty="0">
                <a:solidFill>
                  <a:srgbClr val="FFFF00"/>
                </a:solidFill>
              </a:rPr>
              <a:t>of their normal stem change.</a:t>
            </a:r>
          </a:p>
          <a:p>
            <a:endParaRPr lang="en-US" dirty="0"/>
          </a:p>
        </p:txBody>
      </p:sp>
    </p:spTree>
    <p:extLst>
      <p:ext uri="{BB962C8B-B14F-4D97-AF65-F5344CB8AC3E}">
        <p14:creationId xmlns:p14="http://schemas.microsoft.com/office/powerpoint/2010/main" val="1993236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452563"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377825"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377825"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77825" y="1785610"/>
            <a:ext cx="2432050" cy="523220"/>
          </a:xfrm>
          <a:prstGeom prst="rect">
            <a:avLst/>
          </a:prstGeom>
          <a:noFill/>
        </p:spPr>
        <p:txBody>
          <a:bodyPr wrap="square" rtlCol="0">
            <a:spAutoFit/>
          </a:bodyPr>
          <a:lstStyle/>
          <a:p>
            <a:pPr algn="ctr"/>
            <a:r>
              <a:rPr lang="en-US" sz="2800" dirty="0" err="1" smtClean="0">
                <a:solidFill>
                  <a:srgbClr val="FF0000"/>
                </a:solidFill>
              </a:rPr>
              <a:t>Dormir</a:t>
            </a:r>
            <a:r>
              <a:rPr lang="en-US" sz="2800" dirty="0" smtClean="0">
                <a:solidFill>
                  <a:srgbClr val="FF0000"/>
                </a:solidFill>
              </a:rPr>
              <a:t> (o-</a:t>
            </a:r>
            <a:r>
              <a:rPr lang="en-US" sz="2800" dirty="0" err="1" smtClean="0">
                <a:solidFill>
                  <a:srgbClr val="FF0000"/>
                </a:solidFill>
              </a:rPr>
              <a:t>ue</a:t>
            </a:r>
            <a:r>
              <a:rPr lang="en-US" sz="2800" dirty="0">
                <a:solidFill>
                  <a:srgbClr val="FF0000"/>
                </a:solidFill>
              </a:rPr>
              <a:t>)</a:t>
            </a:r>
            <a:endParaRPr lang="en-US" sz="2800" dirty="0">
              <a:solidFill>
                <a:srgbClr val="FF0000"/>
              </a:solidFill>
            </a:endParaRPr>
          </a:p>
        </p:txBody>
      </p:sp>
      <p:sp>
        <p:nvSpPr>
          <p:cNvPr id="8" name="TextBox 7"/>
          <p:cNvSpPr txBox="1"/>
          <p:nvPr/>
        </p:nvSpPr>
        <p:spPr>
          <a:xfrm>
            <a:off x="-160338" y="2820660"/>
            <a:ext cx="1889125" cy="523220"/>
          </a:xfrm>
          <a:prstGeom prst="rect">
            <a:avLst/>
          </a:prstGeom>
          <a:noFill/>
        </p:spPr>
        <p:txBody>
          <a:bodyPr wrap="square" rtlCol="0">
            <a:spAutoFit/>
          </a:bodyPr>
          <a:lstStyle/>
          <a:p>
            <a:pPr algn="ctr"/>
            <a:r>
              <a:rPr lang="en-US" sz="2800" dirty="0" err="1" smtClean="0">
                <a:solidFill>
                  <a:srgbClr val="FF0000"/>
                </a:solidFill>
              </a:rPr>
              <a:t>Dorm</a:t>
            </a:r>
            <a:r>
              <a:rPr lang="en-US" sz="2800" dirty="0" err="1" smtClean="0">
                <a:solidFill>
                  <a:srgbClr val="FF0000"/>
                </a:solidFill>
              </a:rPr>
              <a:t>í</a:t>
            </a:r>
            <a:endParaRPr lang="en-US" sz="2800" dirty="0">
              <a:solidFill>
                <a:srgbClr val="FF0000"/>
              </a:solidFill>
            </a:endParaRPr>
          </a:p>
        </p:txBody>
      </p:sp>
      <p:sp>
        <p:nvSpPr>
          <p:cNvPr id="9" name="TextBox 8"/>
          <p:cNvSpPr txBox="1"/>
          <p:nvPr/>
        </p:nvSpPr>
        <p:spPr>
          <a:xfrm>
            <a:off x="-185738" y="3827135"/>
            <a:ext cx="1889125" cy="523220"/>
          </a:xfrm>
          <a:prstGeom prst="rect">
            <a:avLst/>
          </a:prstGeom>
          <a:noFill/>
        </p:spPr>
        <p:txBody>
          <a:bodyPr wrap="square" rtlCol="0">
            <a:spAutoFit/>
          </a:bodyPr>
          <a:lstStyle/>
          <a:p>
            <a:pPr algn="ctr"/>
            <a:r>
              <a:rPr lang="en-US" sz="2800" dirty="0" err="1" smtClean="0">
                <a:solidFill>
                  <a:srgbClr val="FF0000"/>
                </a:solidFill>
              </a:rPr>
              <a:t>Dormiste</a:t>
            </a:r>
            <a:endParaRPr lang="en-US" sz="2800" dirty="0">
              <a:solidFill>
                <a:srgbClr val="FF0000"/>
              </a:solidFill>
            </a:endParaRPr>
          </a:p>
        </p:txBody>
      </p:sp>
      <p:sp>
        <p:nvSpPr>
          <p:cNvPr id="10" name="TextBox 9"/>
          <p:cNvSpPr txBox="1"/>
          <p:nvPr/>
        </p:nvSpPr>
        <p:spPr>
          <a:xfrm>
            <a:off x="-174625" y="5160635"/>
            <a:ext cx="1889125" cy="523220"/>
          </a:xfrm>
          <a:prstGeom prst="rect">
            <a:avLst/>
          </a:prstGeom>
          <a:noFill/>
        </p:spPr>
        <p:txBody>
          <a:bodyPr wrap="square" rtlCol="0">
            <a:spAutoFit/>
          </a:bodyPr>
          <a:lstStyle/>
          <a:p>
            <a:pPr algn="ctr"/>
            <a:r>
              <a:rPr lang="en-US" sz="2800" dirty="0" err="1" smtClean="0">
                <a:solidFill>
                  <a:srgbClr val="FFFF00"/>
                </a:solidFill>
              </a:rPr>
              <a:t>Durmi</a:t>
            </a:r>
            <a:r>
              <a:rPr lang="en-US" sz="2800" dirty="0" err="1" smtClean="0">
                <a:solidFill>
                  <a:srgbClr val="FFFF00"/>
                </a:solidFill>
              </a:rPr>
              <a:t>ó</a:t>
            </a:r>
            <a:endParaRPr lang="en-US" sz="2800" dirty="0">
              <a:solidFill>
                <a:srgbClr val="FFFF00"/>
              </a:solidFill>
            </a:endParaRPr>
          </a:p>
        </p:txBody>
      </p:sp>
      <p:sp>
        <p:nvSpPr>
          <p:cNvPr id="11" name="TextBox 10"/>
          <p:cNvSpPr txBox="1"/>
          <p:nvPr/>
        </p:nvSpPr>
        <p:spPr>
          <a:xfrm>
            <a:off x="1352549" y="2820660"/>
            <a:ext cx="1889125" cy="523220"/>
          </a:xfrm>
          <a:prstGeom prst="rect">
            <a:avLst/>
          </a:prstGeom>
          <a:noFill/>
        </p:spPr>
        <p:txBody>
          <a:bodyPr wrap="square" rtlCol="0">
            <a:spAutoFit/>
          </a:bodyPr>
          <a:lstStyle/>
          <a:p>
            <a:pPr algn="ctr"/>
            <a:r>
              <a:rPr lang="en-US" sz="2800" dirty="0" err="1" smtClean="0">
                <a:solidFill>
                  <a:srgbClr val="FF0000"/>
                </a:solidFill>
              </a:rPr>
              <a:t>Dormimos</a:t>
            </a:r>
            <a:endParaRPr lang="en-US" sz="2800" dirty="0">
              <a:solidFill>
                <a:srgbClr val="FF0000"/>
              </a:solidFill>
            </a:endParaRPr>
          </a:p>
        </p:txBody>
      </p:sp>
      <p:sp>
        <p:nvSpPr>
          <p:cNvPr id="12" name="TextBox 11"/>
          <p:cNvSpPr txBox="1"/>
          <p:nvPr/>
        </p:nvSpPr>
        <p:spPr>
          <a:xfrm>
            <a:off x="1423987" y="3954135"/>
            <a:ext cx="1889125" cy="523220"/>
          </a:xfrm>
          <a:prstGeom prst="rect">
            <a:avLst/>
          </a:prstGeom>
          <a:noFill/>
        </p:spPr>
        <p:txBody>
          <a:bodyPr wrap="square" rtlCol="0">
            <a:spAutoFit/>
          </a:bodyPr>
          <a:lstStyle/>
          <a:p>
            <a:pPr algn="ctr"/>
            <a:r>
              <a:rPr lang="en-US" sz="2800" dirty="0" err="1" smtClean="0">
                <a:solidFill>
                  <a:srgbClr val="FF0000"/>
                </a:solidFill>
              </a:rPr>
              <a:t>Dormisteis</a:t>
            </a:r>
            <a:endParaRPr lang="en-US" sz="2800" dirty="0">
              <a:solidFill>
                <a:srgbClr val="FF0000"/>
              </a:solidFill>
            </a:endParaRPr>
          </a:p>
        </p:txBody>
      </p:sp>
      <p:sp>
        <p:nvSpPr>
          <p:cNvPr id="13" name="TextBox 12"/>
          <p:cNvSpPr txBox="1"/>
          <p:nvPr/>
        </p:nvSpPr>
        <p:spPr>
          <a:xfrm>
            <a:off x="1417637" y="5160635"/>
            <a:ext cx="1889125" cy="523220"/>
          </a:xfrm>
          <a:prstGeom prst="rect">
            <a:avLst/>
          </a:prstGeom>
          <a:noFill/>
        </p:spPr>
        <p:txBody>
          <a:bodyPr wrap="square" rtlCol="0">
            <a:spAutoFit/>
          </a:bodyPr>
          <a:lstStyle/>
          <a:p>
            <a:pPr algn="ctr"/>
            <a:r>
              <a:rPr lang="en-US" sz="2800" dirty="0" err="1" smtClean="0">
                <a:solidFill>
                  <a:srgbClr val="FFFF00"/>
                </a:solidFill>
              </a:rPr>
              <a:t>Durmieron</a:t>
            </a:r>
            <a:endParaRPr lang="en-US" sz="2800" dirty="0">
              <a:solidFill>
                <a:srgbClr val="FFFF00"/>
              </a:solidFill>
            </a:endParaRPr>
          </a:p>
        </p:txBody>
      </p:sp>
      <p:cxnSp>
        <p:nvCxnSpPr>
          <p:cNvPr id="14" name="Straight Connector 13"/>
          <p:cNvCxnSpPr/>
          <p:nvPr/>
        </p:nvCxnSpPr>
        <p:spPr>
          <a:xfrm>
            <a:off x="7646988" y="253425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6651625" y="354390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6651625" y="490280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651625" y="1788130"/>
            <a:ext cx="1889125" cy="523220"/>
          </a:xfrm>
          <a:prstGeom prst="rect">
            <a:avLst/>
          </a:prstGeom>
          <a:noFill/>
        </p:spPr>
        <p:txBody>
          <a:bodyPr wrap="square" rtlCol="0">
            <a:spAutoFit/>
          </a:bodyPr>
          <a:lstStyle/>
          <a:p>
            <a:pPr algn="ctr"/>
            <a:r>
              <a:rPr lang="en-US" sz="2800" dirty="0" err="1" smtClean="0">
                <a:solidFill>
                  <a:srgbClr val="FF0000"/>
                </a:solidFill>
              </a:rPr>
              <a:t>Pedir</a:t>
            </a:r>
            <a:r>
              <a:rPr lang="en-US" sz="2800" dirty="0" smtClean="0">
                <a:solidFill>
                  <a:srgbClr val="FF0000"/>
                </a:solidFill>
              </a:rPr>
              <a:t> (e-</a:t>
            </a:r>
            <a:r>
              <a:rPr lang="en-US" sz="2800" dirty="0" err="1" smtClean="0">
                <a:solidFill>
                  <a:srgbClr val="FF0000"/>
                </a:solidFill>
              </a:rPr>
              <a:t>i</a:t>
            </a:r>
            <a:r>
              <a:rPr lang="en-US" sz="2800" dirty="0" smtClean="0">
                <a:solidFill>
                  <a:srgbClr val="FF0000"/>
                </a:solidFill>
              </a:rPr>
              <a:t>)</a:t>
            </a:r>
            <a:endParaRPr lang="en-US" sz="2800" dirty="0">
              <a:solidFill>
                <a:srgbClr val="FF0000"/>
              </a:solidFill>
            </a:endParaRPr>
          </a:p>
        </p:txBody>
      </p:sp>
      <p:sp>
        <p:nvSpPr>
          <p:cNvPr id="18" name="TextBox 17"/>
          <p:cNvSpPr txBox="1"/>
          <p:nvPr/>
        </p:nvSpPr>
        <p:spPr>
          <a:xfrm>
            <a:off x="6113462" y="2823180"/>
            <a:ext cx="1889125" cy="523220"/>
          </a:xfrm>
          <a:prstGeom prst="rect">
            <a:avLst/>
          </a:prstGeom>
          <a:noFill/>
        </p:spPr>
        <p:txBody>
          <a:bodyPr wrap="square" rtlCol="0">
            <a:spAutoFit/>
          </a:bodyPr>
          <a:lstStyle/>
          <a:p>
            <a:pPr algn="ctr"/>
            <a:r>
              <a:rPr lang="en-US" sz="2800" dirty="0" err="1" smtClean="0">
                <a:solidFill>
                  <a:srgbClr val="FF0000"/>
                </a:solidFill>
              </a:rPr>
              <a:t>Ped</a:t>
            </a:r>
            <a:r>
              <a:rPr lang="en-US" sz="2800" dirty="0" err="1" smtClean="0">
                <a:solidFill>
                  <a:srgbClr val="FF0000"/>
                </a:solidFill>
              </a:rPr>
              <a:t>í</a:t>
            </a:r>
            <a:endParaRPr lang="en-US" sz="2800" dirty="0">
              <a:solidFill>
                <a:srgbClr val="FF0000"/>
              </a:solidFill>
            </a:endParaRPr>
          </a:p>
        </p:txBody>
      </p:sp>
      <p:sp>
        <p:nvSpPr>
          <p:cNvPr id="19" name="TextBox 18"/>
          <p:cNvSpPr txBox="1"/>
          <p:nvPr/>
        </p:nvSpPr>
        <p:spPr>
          <a:xfrm>
            <a:off x="6138863" y="3956655"/>
            <a:ext cx="1889125" cy="523220"/>
          </a:xfrm>
          <a:prstGeom prst="rect">
            <a:avLst/>
          </a:prstGeom>
          <a:noFill/>
        </p:spPr>
        <p:txBody>
          <a:bodyPr wrap="square" rtlCol="0">
            <a:spAutoFit/>
          </a:bodyPr>
          <a:lstStyle/>
          <a:p>
            <a:pPr algn="ctr"/>
            <a:r>
              <a:rPr lang="en-US" sz="2800" dirty="0" err="1" smtClean="0">
                <a:solidFill>
                  <a:srgbClr val="FF0000"/>
                </a:solidFill>
              </a:rPr>
              <a:t>Pediste</a:t>
            </a:r>
            <a:endParaRPr lang="en-US" sz="2800" dirty="0">
              <a:solidFill>
                <a:srgbClr val="FF0000"/>
              </a:solidFill>
            </a:endParaRPr>
          </a:p>
        </p:txBody>
      </p:sp>
      <p:sp>
        <p:nvSpPr>
          <p:cNvPr id="20" name="TextBox 19"/>
          <p:cNvSpPr txBox="1"/>
          <p:nvPr/>
        </p:nvSpPr>
        <p:spPr>
          <a:xfrm>
            <a:off x="6099175" y="5163155"/>
            <a:ext cx="1889125" cy="523220"/>
          </a:xfrm>
          <a:prstGeom prst="rect">
            <a:avLst/>
          </a:prstGeom>
          <a:noFill/>
        </p:spPr>
        <p:txBody>
          <a:bodyPr wrap="square" rtlCol="0">
            <a:spAutoFit/>
          </a:bodyPr>
          <a:lstStyle/>
          <a:p>
            <a:pPr algn="ctr"/>
            <a:r>
              <a:rPr lang="en-US" sz="2800" dirty="0" err="1" smtClean="0">
                <a:solidFill>
                  <a:srgbClr val="FFFF00"/>
                </a:solidFill>
              </a:rPr>
              <a:t>Pidi</a:t>
            </a:r>
            <a:r>
              <a:rPr lang="en-US" sz="2800" dirty="0" err="1" smtClean="0">
                <a:solidFill>
                  <a:srgbClr val="FFFF00"/>
                </a:solidFill>
              </a:rPr>
              <a:t>ó</a:t>
            </a:r>
            <a:endParaRPr lang="en-US" sz="2800" dirty="0">
              <a:solidFill>
                <a:srgbClr val="FFFF00"/>
              </a:solidFill>
            </a:endParaRPr>
          </a:p>
        </p:txBody>
      </p:sp>
      <p:sp>
        <p:nvSpPr>
          <p:cNvPr id="21" name="TextBox 20"/>
          <p:cNvSpPr txBox="1"/>
          <p:nvPr/>
        </p:nvSpPr>
        <p:spPr>
          <a:xfrm>
            <a:off x="7550150" y="2823180"/>
            <a:ext cx="1889125" cy="523220"/>
          </a:xfrm>
          <a:prstGeom prst="rect">
            <a:avLst/>
          </a:prstGeom>
          <a:noFill/>
        </p:spPr>
        <p:txBody>
          <a:bodyPr wrap="square" rtlCol="0">
            <a:spAutoFit/>
          </a:bodyPr>
          <a:lstStyle/>
          <a:p>
            <a:pPr algn="ctr"/>
            <a:r>
              <a:rPr lang="en-US" sz="2800" dirty="0" err="1" smtClean="0">
                <a:solidFill>
                  <a:srgbClr val="FF0000"/>
                </a:solidFill>
              </a:rPr>
              <a:t>Pedimos</a:t>
            </a:r>
            <a:endParaRPr lang="en-US" sz="2800" dirty="0">
              <a:solidFill>
                <a:srgbClr val="FF0000"/>
              </a:solidFill>
            </a:endParaRPr>
          </a:p>
        </p:txBody>
      </p:sp>
      <p:sp>
        <p:nvSpPr>
          <p:cNvPr id="22" name="TextBox 21"/>
          <p:cNvSpPr txBox="1"/>
          <p:nvPr/>
        </p:nvSpPr>
        <p:spPr>
          <a:xfrm>
            <a:off x="7550150" y="3956655"/>
            <a:ext cx="1889125" cy="523220"/>
          </a:xfrm>
          <a:prstGeom prst="rect">
            <a:avLst/>
          </a:prstGeom>
          <a:noFill/>
        </p:spPr>
        <p:txBody>
          <a:bodyPr wrap="square" rtlCol="0">
            <a:spAutoFit/>
          </a:bodyPr>
          <a:lstStyle/>
          <a:p>
            <a:pPr algn="ctr"/>
            <a:r>
              <a:rPr lang="en-US" sz="2800" dirty="0" err="1" smtClean="0">
                <a:solidFill>
                  <a:srgbClr val="FF0000"/>
                </a:solidFill>
              </a:rPr>
              <a:t>Pedisteis</a:t>
            </a:r>
            <a:endParaRPr lang="en-US" sz="2800" dirty="0">
              <a:solidFill>
                <a:srgbClr val="FF0000"/>
              </a:solidFill>
            </a:endParaRPr>
          </a:p>
        </p:txBody>
      </p:sp>
      <p:sp>
        <p:nvSpPr>
          <p:cNvPr id="23" name="TextBox 22"/>
          <p:cNvSpPr txBox="1"/>
          <p:nvPr/>
        </p:nvSpPr>
        <p:spPr>
          <a:xfrm>
            <a:off x="7550150" y="5160635"/>
            <a:ext cx="1889125" cy="523220"/>
          </a:xfrm>
          <a:prstGeom prst="rect">
            <a:avLst/>
          </a:prstGeom>
          <a:noFill/>
        </p:spPr>
        <p:txBody>
          <a:bodyPr wrap="square" rtlCol="0">
            <a:spAutoFit/>
          </a:bodyPr>
          <a:lstStyle/>
          <a:p>
            <a:pPr algn="ctr"/>
            <a:r>
              <a:rPr lang="en-US" sz="2800" dirty="0" err="1" smtClean="0">
                <a:solidFill>
                  <a:srgbClr val="FFFF00"/>
                </a:solidFill>
              </a:rPr>
              <a:t>Pidieron</a:t>
            </a:r>
            <a:endParaRPr lang="en-US" sz="2800" dirty="0">
              <a:solidFill>
                <a:srgbClr val="FFFF00"/>
              </a:solidFill>
            </a:endParaRPr>
          </a:p>
        </p:txBody>
      </p:sp>
      <p:cxnSp>
        <p:nvCxnSpPr>
          <p:cNvPr id="24" name="Straight Connector 23"/>
          <p:cNvCxnSpPr/>
          <p:nvPr/>
        </p:nvCxnSpPr>
        <p:spPr>
          <a:xfrm>
            <a:off x="4749799"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3754436"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3754436"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754435" y="1785610"/>
            <a:ext cx="2384427" cy="523220"/>
          </a:xfrm>
          <a:prstGeom prst="rect">
            <a:avLst/>
          </a:prstGeom>
          <a:noFill/>
        </p:spPr>
        <p:txBody>
          <a:bodyPr wrap="square" rtlCol="0">
            <a:spAutoFit/>
          </a:bodyPr>
          <a:lstStyle/>
          <a:p>
            <a:pPr algn="ctr"/>
            <a:r>
              <a:rPr lang="en-US" sz="2800" dirty="0" err="1" smtClean="0">
                <a:solidFill>
                  <a:srgbClr val="FF0000"/>
                </a:solidFill>
              </a:rPr>
              <a:t>Preferir</a:t>
            </a:r>
            <a:r>
              <a:rPr lang="en-US" sz="2800" dirty="0" smtClean="0">
                <a:solidFill>
                  <a:srgbClr val="FF0000"/>
                </a:solidFill>
              </a:rPr>
              <a:t> (e-</a:t>
            </a:r>
            <a:r>
              <a:rPr lang="en-US" sz="2800" dirty="0" err="1" smtClean="0">
                <a:solidFill>
                  <a:srgbClr val="FF0000"/>
                </a:solidFill>
              </a:rPr>
              <a:t>ie</a:t>
            </a:r>
            <a:r>
              <a:rPr lang="en-US" sz="2800" dirty="0" smtClean="0">
                <a:solidFill>
                  <a:srgbClr val="FF0000"/>
                </a:solidFill>
              </a:rPr>
              <a:t>)</a:t>
            </a:r>
            <a:endParaRPr lang="en-US" sz="2800" dirty="0">
              <a:solidFill>
                <a:srgbClr val="FF0000"/>
              </a:solidFill>
            </a:endParaRPr>
          </a:p>
        </p:txBody>
      </p:sp>
      <p:sp>
        <p:nvSpPr>
          <p:cNvPr id="28" name="TextBox 27"/>
          <p:cNvSpPr txBox="1"/>
          <p:nvPr/>
        </p:nvSpPr>
        <p:spPr>
          <a:xfrm>
            <a:off x="3216273" y="2820660"/>
            <a:ext cx="1889125" cy="523220"/>
          </a:xfrm>
          <a:prstGeom prst="rect">
            <a:avLst/>
          </a:prstGeom>
          <a:noFill/>
        </p:spPr>
        <p:txBody>
          <a:bodyPr wrap="square" rtlCol="0">
            <a:spAutoFit/>
          </a:bodyPr>
          <a:lstStyle/>
          <a:p>
            <a:pPr algn="ctr"/>
            <a:r>
              <a:rPr lang="en-US" sz="2800" dirty="0" err="1" smtClean="0">
                <a:solidFill>
                  <a:srgbClr val="FF0000"/>
                </a:solidFill>
              </a:rPr>
              <a:t>Prefer</a:t>
            </a:r>
            <a:r>
              <a:rPr lang="en-US" sz="2800" dirty="0" err="1" smtClean="0">
                <a:solidFill>
                  <a:srgbClr val="FF0000"/>
                </a:solidFill>
              </a:rPr>
              <a:t>í</a:t>
            </a:r>
            <a:endParaRPr lang="en-US" sz="2800" dirty="0">
              <a:solidFill>
                <a:srgbClr val="FF0000"/>
              </a:solidFill>
            </a:endParaRPr>
          </a:p>
        </p:txBody>
      </p:sp>
      <p:sp>
        <p:nvSpPr>
          <p:cNvPr id="29" name="TextBox 28"/>
          <p:cNvSpPr txBox="1"/>
          <p:nvPr/>
        </p:nvSpPr>
        <p:spPr>
          <a:xfrm>
            <a:off x="2987674" y="3695045"/>
            <a:ext cx="1889125" cy="523220"/>
          </a:xfrm>
          <a:prstGeom prst="rect">
            <a:avLst/>
          </a:prstGeom>
          <a:noFill/>
        </p:spPr>
        <p:txBody>
          <a:bodyPr wrap="square" rtlCol="0">
            <a:spAutoFit/>
          </a:bodyPr>
          <a:lstStyle/>
          <a:p>
            <a:pPr algn="ctr"/>
            <a:r>
              <a:rPr lang="en-US" sz="2800" dirty="0" err="1" smtClean="0">
                <a:solidFill>
                  <a:srgbClr val="FF0000"/>
                </a:solidFill>
              </a:rPr>
              <a:t>Preferiste</a:t>
            </a:r>
            <a:endParaRPr lang="en-US" sz="2800" dirty="0">
              <a:solidFill>
                <a:srgbClr val="FF0000"/>
              </a:solidFill>
            </a:endParaRPr>
          </a:p>
        </p:txBody>
      </p:sp>
      <p:sp>
        <p:nvSpPr>
          <p:cNvPr id="30" name="TextBox 29"/>
          <p:cNvSpPr txBox="1"/>
          <p:nvPr/>
        </p:nvSpPr>
        <p:spPr>
          <a:xfrm>
            <a:off x="3114672" y="5160635"/>
            <a:ext cx="1889125" cy="523220"/>
          </a:xfrm>
          <a:prstGeom prst="rect">
            <a:avLst/>
          </a:prstGeom>
          <a:noFill/>
        </p:spPr>
        <p:txBody>
          <a:bodyPr wrap="square" rtlCol="0">
            <a:spAutoFit/>
          </a:bodyPr>
          <a:lstStyle/>
          <a:p>
            <a:pPr algn="ctr"/>
            <a:r>
              <a:rPr lang="en-US" sz="2800" dirty="0" err="1" smtClean="0">
                <a:solidFill>
                  <a:srgbClr val="FFFF00"/>
                </a:solidFill>
              </a:rPr>
              <a:t>Prefiri</a:t>
            </a:r>
            <a:r>
              <a:rPr lang="en-US" sz="2800" dirty="0" err="1" smtClean="0">
                <a:solidFill>
                  <a:srgbClr val="FFFF00"/>
                </a:solidFill>
              </a:rPr>
              <a:t>ó</a:t>
            </a:r>
            <a:endParaRPr lang="en-US" sz="2800" dirty="0">
              <a:solidFill>
                <a:srgbClr val="FFFF00"/>
              </a:solidFill>
            </a:endParaRPr>
          </a:p>
        </p:txBody>
      </p:sp>
      <p:sp>
        <p:nvSpPr>
          <p:cNvPr id="31" name="TextBox 30"/>
          <p:cNvSpPr txBox="1"/>
          <p:nvPr/>
        </p:nvSpPr>
        <p:spPr>
          <a:xfrm>
            <a:off x="4652961" y="2820660"/>
            <a:ext cx="1889125" cy="523220"/>
          </a:xfrm>
          <a:prstGeom prst="rect">
            <a:avLst/>
          </a:prstGeom>
          <a:noFill/>
        </p:spPr>
        <p:txBody>
          <a:bodyPr wrap="square" rtlCol="0">
            <a:spAutoFit/>
          </a:bodyPr>
          <a:lstStyle/>
          <a:p>
            <a:pPr algn="ctr"/>
            <a:r>
              <a:rPr lang="en-US" sz="2800" dirty="0" err="1" smtClean="0">
                <a:solidFill>
                  <a:srgbClr val="FF0000"/>
                </a:solidFill>
              </a:rPr>
              <a:t>Preferimos</a:t>
            </a:r>
            <a:endParaRPr lang="en-US" sz="2800" dirty="0">
              <a:solidFill>
                <a:srgbClr val="FF0000"/>
              </a:solidFill>
            </a:endParaRPr>
          </a:p>
        </p:txBody>
      </p:sp>
      <p:sp>
        <p:nvSpPr>
          <p:cNvPr id="32" name="TextBox 31"/>
          <p:cNvSpPr txBox="1"/>
          <p:nvPr/>
        </p:nvSpPr>
        <p:spPr>
          <a:xfrm>
            <a:off x="4652961" y="3954135"/>
            <a:ext cx="1889125" cy="523220"/>
          </a:xfrm>
          <a:prstGeom prst="rect">
            <a:avLst/>
          </a:prstGeom>
          <a:noFill/>
        </p:spPr>
        <p:txBody>
          <a:bodyPr wrap="square" rtlCol="0">
            <a:spAutoFit/>
          </a:bodyPr>
          <a:lstStyle/>
          <a:p>
            <a:pPr algn="ctr"/>
            <a:r>
              <a:rPr lang="en-US" sz="2800" dirty="0" err="1" smtClean="0">
                <a:solidFill>
                  <a:srgbClr val="FF0000"/>
                </a:solidFill>
              </a:rPr>
              <a:t>Preferisteis</a:t>
            </a:r>
            <a:endParaRPr lang="en-US" sz="2800" dirty="0">
              <a:solidFill>
                <a:srgbClr val="FF0000"/>
              </a:solidFill>
            </a:endParaRPr>
          </a:p>
        </p:txBody>
      </p:sp>
      <p:sp>
        <p:nvSpPr>
          <p:cNvPr id="33" name="TextBox 32"/>
          <p:cNvSpPr txBox="1"/>
          <p:nvPr/>
        </p:nvSpPr>
        <p:spPr>
          <a:xfrm>
            <a:off x="4698998" y="5160635"/>
            <a:ext cx="1889125" cy="523220"/>
          </a:xfrm>
          <a:prstGeom prst="rect">
            <a:avLst/>
          </a:prstGeom>
          <a:noFill/>
        </p:spPr>
        <p:txBody>
          <a:bodyPr wrap="square" rtlCol="0">
            <a:spAutoFit/>
          </a:bodyPr>
          <a:lstStyle/>
          <a:p>
            <a:pPr algn="ctr"/>
            <a:r>
              <a:rPr lang="en-US" sz="2800" dirty="0" err="1" smtClean="0">
                <a:solidFill>
                  <a:srgbClr val="FFFF00"/>
                </a:solidFill>
              </a:rPr>
              <a:t>Prefiri</a:t>
            </a:r>
            <a:r>
              <a:rPr lang="en-US" sz="2800" dirty="0" err="1" smtClean="0">
                <a:solidFill>
                  <a:srgbClr val="FFFF00"/>
                </a:solidFill>
              </a:rPr>
              <a:t>ó</a:t>
            </a:r>
            <a:endParaRPr lang="en-US" sz="2800" dirty="0">
              <a:solidFill>
                <a:srgbClr val="FFFF00"/>
              </a:solidFill>
            </a:endParaRPr>
          </a:p>
        </p:txBody>
      </p:sp>
      <p:sp>
        <p:nvSpPr>
          <p:cNvPr id="34" name="TextBox 33"/>
          <p:cNvSpPr txBox="1"/>
          <p:nvPr/>
        </p:nvSpPr>
        <p:spPr>
          <a:xfrm>
            <a:off x="69850" y="56862"/>
            <a:ext cx="8572500" cy="584776"/>
          </a:xfrm>
          <a:prstGeom prst="rect">
            <a:avLst/>
          </a:prstGeom>
          <a:noFill/>
        </p:spPr>
        <p:txBody>
          <a:bodyPr wrap="square" rtlCol="0">
            <a:spAutoFit/>
          </a:bodyPr>
          <a:lstStyle/>
          <a:p>
            <a:r>
              <a:rPr lang="en-US" sz="3200" dirty="0" err="1" smtClean="0"/>
              <a:t>Ejemplos</a:t>
            </a:r>
            <a:r>
              <a:rPr lang="en-US" sz="3200" dirty="0" smtClean="0"/>
              <a:t> de </a:t>
            </a:r>
            <a:r>
              <a:rPr lang="en-US" sz="3200" dirty="0" err="1" smtClean="0"/>
              <a:t>verbos</a:t>
            </a:r>
            <a:r>
              <a:rPr lang="en-US" sz="3200" dirty="0" smtClean="0"/>
              <a:t> </a:t>
            </a:r>
            <a:r>
              <a:rPr lang="en-US" sz="3200" dirty="0" smtClean="0">
                <a:solidFill>
                  <a:srgbClr val="FF0000"/>
                </a:solidFill>
              </a:rPr>
              <a:t>–</a:t>
            </a:r>
            <a:r>
              <a:rPr lang="en-US" sz="3200" dirty="0" err="1" smtClean="0">
                <a:solidFill>
                  <a:srgbClr val="FF0000"/>
                </a:solidFill>
              </a:rPr>
              <a:t>ir</a:t>
            </a:r>
            <a:r>
              <a:rPr lang="en-US" sz="3200" dirty="0" smtClean="0">
                <a:solidFill>
                  <a:srgbClr val="FF0000"/>
                </a:solidFill>
              </a:rPr>
              <a:t> </a:t>
            </a:r>
            <a:r>
              <a:rPr lang="en-US" sz="3200" dirty="0" smtClean="0"/>
              <a:t>con </a:t>
            </a:r>
            <a:r>
              <a:rPr lang="en-US" sz="3200" dirty="0" err="1" smtClean="0"/>
              <a:t>cambios</a:t>
            </a:r>
            <a:r>
              <a:rPr lang="en-US" sz="3200" dirty="0" smtClean="0"/>
              <a:t> de </a:t>
            </a:r>
            <a:r>
              <a:rPr lang="en-US" sz="3200" dirty="0" err="1" smtClean="0"/>
              <a:t>ra</a:t>
            </a:r>
            <a:r>
              <a:rPr lang="en-US" sz="3200" dirty="0" err="1" smtClean="0"/>
              <a:t>íz</a:t>
            </a:r>
            <a:r>
              <a:rPr lang="en-US" sz="3200" dirty="0" smtClean="0"/>
              <a:t>:</a:t>
            </a:r>
          </a:p>
        </p:txBody>
      </p:sp>
    </p:spTree>
    <p:extLst>
      <p:ext uri="{BB962C8B-B14F-4D97-AF65-F5344CB8AC3E}">
        <p14:creationId xmlns:p14="http://schemas.microsoft.com/office/powerpoint/2010/main" val="26579579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heel(1)">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heel(1)">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heel(1)">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heel(1)">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heel(1)">
                                      <p:cBhvr>
                                        <p:cTn id="56" dur="500"/>
                                        <p:tgtEl>
                                          <p:spTgt spid="29"/>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heel(1)">
                                      <p:cBhvr>
                                        <p:cTn id="61" dur="500"/>
                                        <p:tgtEl>
                                          <p:spTgt spid="30"/>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heel(1)">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heel(1)">
                                      <p:cBhvr>
                                        <p:cTn id="71" dur="50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heel(1)">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heel(1)">
                                      <p:cBhvr>
                                        <p:cTn id="81" dur="50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heel(1)">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heel(1)">
                                      <p:cBhvr>
                                        <p:cTn id="91" dur="500"/>
                                        <p:tgtEl>
                                          <p:spTgt spid="20"/>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heel(1)">
                                      <p:cBhvr>
                                        <p:cTn id="96" dur="500"/>
                                        <p:tgtEl>
                                          <p:spTgt spid="21"/>
                                        </p:tgtEl>
                                      </p:cBhvr>
                                    </p:animEffect>
                                  </p:childTnLst>
                                </p:cTn>
                              </p:par>
                            </p:childTnLst>
                          </p:cTn>
                        </p:par>
                      </p:childTnLst>
                    </p:cTn>
                  </p:par>
                  <p:par>
                    <p:cTn id="97" fill="hold">
                      <p:stCondLst>
                        <p:cond delay="indefinite"/>
                      </p:stCondLst>
                      <p:childTnLst>
                        <p:par>
                          <p:cTn id="98" fill="hold">
                            <p:stCondLst>
                              <p:cond delay="0"/>
                            </p:stCondLst>
                            <p:childTnLst>
                              <p:par>
                                <p:cTn id="99" presetID="21" presetClass="entr" presetSubtype="1"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heel(1)">
                                      <p:cBhvr>
                                        <p:cTn id="101" dur="500"/>
                                        <p:tgtEl>
                                          <p:spTgt spid="22"/>
                                        </p:tgtEl>
                                      </p:cBhvr>
                                    </p:animEffect>
                                  </p:childTnLst>
                                </p:cTn>
                              </p:par>
                            </p:childTnLst>
                          </p:cTn>
                        </p:par>
                      </p:childTnLst>
                    </p:cTn>
                  </p:par>
                  <p:par>
                    <p:cTn id="102" fill="hold">
                      <p:stCondLst>
                        <p:cond delay="indefinite"/>
                      </p:stCondLst>
                      <p:childTnLst>
                        <p:par>
                          <p:cTn id="103" fill="hold">
                            <p:stCondLst>
                              <p:cond delay="0"/>
                            </p:stCondLst>
                            <p:childTnLst>
                              <p:par>
                                <p:cTn id="104" presetID="21" presetClass="entr" presetSubtype="1" fill="hold" grpId="0" nodeType="click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wheel(1)">
                                      <p:cBhvr>
                                        <p:cTn id="10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7" grpId="0"/>
      <p:bldP spid="18" grpId="0"/>
      <p:bldP spid="19" grpId="0"/>
      <p:bldP spid="20" grpId="0"/>
      <p:bldP spid="21" grpId="0"/>
      <p:bldP spid="22" grpId="0"/>
      <p:bldP spid="23" grpId="0"/>
      <p:bldP spid="27" grpId="0"/>
      <p:bldP spid="28" grpId="0"/>
      <p:bldP spid="29" grpId="0"/>
      <p:bldP spid="30" grpId="0"/>
      <p:bldP spid="31" grpId="0"/>
      <p:bldP spid="3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375" y="1519119"/>
            <a:ext cx="8001000" cy="3447098"/>
          </a:xfrm>
          <a:prstGeom prst="rect">
            <a:avLst/>
          </a:prstGeom>
          <a:noFill/>
        </p:spPr>
        <p:txBody>
          <a:bodyPr wrap="square" rtlCol="0">
            <a:spAutoFit/>
          </a:bodyPr>
          <a:lstStyle/>
          <a:p>
            <a:r>
              <a:rPr lang="en-US" sz="4000" dirty="0" smtClean="0">
                <a:solidFill>
                  <a:srgbClr val="FFFF00"/>
                </a:solidFill>
              </a:rPr>
              <a:t>REMEMBER THAT THIS IRREGULAR STEM CHANGE </a:t>
            </a:r>
            <a:r>
              <a:rPr lang="en-US" sz="4000" u="sng" dirty="0" smtClean="0">
                <a:solidFill>
                  <a:srgbClr val="FFFF00"/>
                </a:solidFill>
              </a:rPr>
              <a:t>ONLY</a:t>
            </a:r>
            <a:r>
              <a:rPr lang="en-US" sz="4000" dirty="0" smtClean="0">
                <a:solidFill>
                  <a:srgbClr val="FFFF00"/>
                </a:solidFill>
              </a:rPr>
              <a:t> HAPPENS IN –IR VERBS IN THE PRETERIT.  OTHER VERBS IN THE PRETERIT </a:t>
            </a:r>
            <a:r>
              <a:rPr lang="en-US" sz="4000" u="sng" dirty="0" smtClean="0">
                <a:solidFill>
                  <a:srgbClr val="FFFF00"/>
                </a:solidFill>
              </a:rPr>
              <a:t>NEVER</a:t>
            </a:r>
            <a:r>
              <a:rPr lang="en-US" sz="4000" dirty="0" smtClean="0">
                <a:solidFill>
                  <a:srgbClr val="FFFF00"/>
                </a:solidFill>
              </a:rPr>
              <a:t> STEM CHANGE.</a:t>
            </a:r>
            <a:endParaRPr lang="en-US" sz="4000" dirty="0">
              <a:solidFill>
                <a:srgbClr val="FFFF00"/>
              </a:solidFill>
            </a:endParaRPr>
          </a:p>
          <a:p>
            <a:endParaRPr lang="en-US" dirty="0"/>
          </a:p>
        </p:txBody>
      </p:sp>
    </p:spTree>
    <p:extLst>
      <p:ext uri="{BB962C8B-B14F-4D97-AF65-F5344CB8AC3E}">
        <p14:creationId xmlns:p14="http://schemas.microsoft.com/office/powerpoint/2010/main" val="1423099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 y="349250"/>
            <a:ext cx="8572500" cy="584776"/>
          </a:xfrm>
          <a:prstGeom prst="rect">
            <a:avLst/>
          </a:prstGeom>
          <a:noFill/>
        </p:spPr>
        <p:txBody>
          <a:bodyPr wrap="square" rtlCol="0">
            <a:spAutoFit/>
          </a:bodyPr>
          <a:lstStyle/>
          <a:p>
            <a:r>
              <a:rPr lang="en-US" sz="3200" dirty="0"/>
              <a:t>2</a:t>
            </a:r>
            <a:r>
              <a:rPr lang="en-US" sz="3200" dirty="0" smtClean="0"/>
              <a:t>.)	</a:t>
            </a:r>
            <a:r>
              <a:rPr lang="en-US" sz="3200" dirty="0" err="1" smtClean="0"/>
              <a:t>Verbos</a:t>
            </a:r>
            <a:r>
              <a:rPr lang="en-US" sz="3200" dirty="0" smtClean="0"/>
              <a:t> </a:t>
            </a:r>
            <a:r>
              <a:rPr lang="en-US" sz="3200" dirty="0" err="1" smtClean="0"/>
              <a:t>que</a:t>
            </a:r>
            <a:r>
              <a:rPr lang="en-US" sz="3200" dirty="0" smtClean="0"/>
              <a:t> </a:t>
            </a:r>
            <a:r>
              <a:rPr lang="en-US" sz="3200" dirty="0" err="1" smtClean="0"/>
              <a:t>terminan</a:t>
            </a:r>
            <a:r>
              <a:rPr lang="en-US" sz="3200" dirty="0" smtClean="0"/>
              <a:t> con </a:t>
            </a:r>
            <a:r>
              <a:rPr lang="en-US" sz="3200" dirty="0" smtClean="0"/>
              <a:t>–car, -gar, o –</a:t>
            </a:r>
            <a:r>
              <a:rPr lang="en-US" sz="3200" dirty="0" err="1" smtClean="0"/>
              <a:t>zar</a:t>
            </a:r>
            <a:r>
              <a:rPr lang="en-US" sz="3200" dirty="0" smtClean="0"/>
              <a:t>:</a:t>
            </a:r>
          </a:p>
        </p:txBody>
      </p:sp>
      <p:sp>
        <p:nvSpPr>
          <p:cNvPr id="6" name="TextBox 5"/>
          <p:cNvSpPr txBox="1"/>
          <p:nvPr/>
        </p:nvSpPr>
        <p:spPr>
          <a:xfrm>
            <a:off x="920750" y="1439744"/>
            <a:ext cx="8001000" cy="2831544"/>
          </a:xfrm>
          <a:prstGeom prst="rect">
            <a:avLst/>
          </a:prstGeom>
          <a:noFill/>
        </p:spPr>
        <p:txBody>
          <a:bodyPr wrap="square" rtlCol="0">
            <a:spAutoFit/>
          </a:bodyPr>
          <a:lstStyle/>
          <a:p>
            <a:r>
              <a:rPr lang="en-US" sz="4000" dirty="0" smtClean="0">
                <a:solidFill>
                  <a:srgbClr val="FFFF00"/>
                </a:solidFill>
              </a:rPr>
              <a:t>Verbs that end in –car, -gar, or –</a:t>
            </a:r>
            <a:r>
              <a:rPr lang="en-US" sz="4000" dirty="0" err="1" smtClean="0">
                <a:solidFill>
                  <a:srgbClr val="FFFF00"/>
                </a:solidFill>
              </a:rPr>
              <a:t>zar</a:t>
            </a:r>
            <a:r>
              <a:rPr lang="en-US" sz="4000" dirty="0" smtClean="0">
                <a:solidFill>
                  <a:srgbClr val="FFFF00"/>
                </a:solidFill>
              </a:rPr>
              <a:t> take a small spelling change in the </a:t>
            </a:r>
            <a:r>
              <a:rPr lang="en-US" sz="4000" u="sng" dirty="0" err="1" smtClean="0">
                <a:solidFill>
                  <a:srgbClr val="FF0000"/>
                </a:solidFill>
              </a:rPr>
              <a:t>yo</a:t>
            </a:r>
            <a:r>
              <a:rPr lang="en-US" sz="4000" u="sng" dirty="0" smtClean="0">
                <a:solidFill>
                  <a:srgbClr val="FF0000"/>
                </a:solidFill>
              </a:rPr>
              <a:t> form only</a:t>
            </a:r>
            <a:r>
              <a:rPr lang="en-US" sz="4000" dirty="0" smtClean="0">
                <a:solidFill>
                  <a:srgbClr val="FFFF00"/>
                </a:solidFill>
              </a:rPr>
              <a:t> to retain their original sound.</a:t>
            </a:r>
            <a:endParaRPr lang="en-US" sz="4000" dirty="0">
              <a:solidFill>
                <a:srgbClr val="FFFF00"/>
              </a:solidFill>
            </a:endParaRPr>
          </a:p>
          <a:p>
            <a:endParaRPr lang="en-US" dirty="0"/>
          </a:p>
        </p:txBody>
      </p:sp>
      <p:sp>
        <p:nvSpPr>
          <p:cNvPr id="2" name="TextBox 1"/>
          <p:cNvSpPr txBox="1"/>
          <p:nvPr/>
        </p:nvSpPr>
        <p:spPr>
          <a:xfrm>
            <a:off x="158750" y="3889543"/>
            <a:ext cx="3524250" cy="1015663"/>
          </a:xfrm>
          <a:prstGeom prst="rect">
            <a:avLst/>
          </a:prstGeom>
          <a:noFill/>
        </p:spPr>
        <p:txBody>
          <a:bodyPr wrap="square" rtlCol="0">
            <a:spAutoFit/>
          </a:bodyPr>
          <a:lstStyle/>
          <a:p>
            <a:r>
              <a:rPr lang="en-US" sz="6000" dirty="0" smtClean="0"/>
              <a:t>-car = -</a:t>
            </a:r>
            <a:r>
              <a:rPr lang="en-US" sz="6000" dirty="0" err="1" smtClean="0"/>
              <a:t>qu</a:t>
            </a:r>
            <a:r>
              <a:rPr lang="en-US" sz="6000" dirty="0" err="1" smtClean="0"/>
              <a:t>é</a:t>
            </a:r>
            <a:endParaRPr lang="en-US" sz="6000" dirty="0"/>
          </a:p>
        </p:txBody>
      </p:sp>
      <p:sp>
        <p:nvSpPr>
          <p:cNvPr id="7" name="TextBox 6"/>
          <p:cNvSpPr txBox="1"/>
          <p:nvPr/>
        </p:nvSpPr>
        <p:spPr>
          <a:xfrm>
            <a:off x="5397500" y="3892717"/>
            <a:ext cx="3524250" cy="1015663"/>
          </a:xfrm>
          <a:prstGeom prst="rect">
            <a:avLst/>
          </a:prstGeom>
          <a:noFill/>
        </p:spPr>
        <p:txBody>
          <a:bodyPr wrap="square" rtlCol="0">
            <a:spAutoFit/>
          </a:bodyPr>
          <a:lstStyle/>
          <a:p>
            <a:r>
              <a:rPr lang="en-US" sz="6000" dirty="0" smtClean="0"/>
              <a:t>-gar = </a:t>
            </a:r>
            <a:r>
              <a:rPr lang="en-US" sz="6000" dirty="0" err="1" smtClean="0"/>
              <a:t>gu</a:t>
            </a:r>
            <a:r>
              <a:rPr lang="en-US" sz="6000" dirty="0" err="1" smtClean="0"/>
              <a:t>é</a:t>
            </a:r>
            <a:endParaRPr lang="en-US" sz="6000" dirty="0"/>
          </a:p>
        </p:txBody>
      </p:sp>
      <p:sp>
        <p:nvSpPr>
          <p:cNvPr id="8" name="TextBox 7"/>
          <p:cNvSpPr txBox="1"/>
          <p:nvPr/>
        </p:nvSpPr>
        <p:spPr>
          <a:xfrm>
            <a:off x="2819400" y="5267492"/>
            <a:ext cx="3524250" cy="1015663"/>
          </a:xfrm>
          <a:prstGeom prst="rect">
            <a:avLst/>
          </a:prstGeom>
          <a:noFill/>
        </p:spPr>
        <p:txBody>
          <a:bodyPr wrap="square" rtlCol="0">
            <a:spAutoFit/>
          </a:bodyPr>
          <a:lstStyle/>
          <a:p>
            <a:r>
              <a:rPr lang="en-US" sz="6000" dirty="0" smtClean="0"/>
              <a:t>-</a:t>
            </a:r>
            <a:r>
              <a:rPr lang="en-US" sz="6000" dirty="0" err="1" smtClean="0"/>
              <a:t>zar</a:t>
            </a:r>
            <a:r>
              <a:rPr lang="en-US" sz="6000" dirty="0" smtClean="0"/>
              <a:t> = -</a:t>
            </a:r>
            <a:r>
              <a:rPr lang="en-US" sz="6000" dirty="0" err="1" smtClean="0"/>
              <a:t>c</a:t>
            </a:r>
            <a:r>
              <a:rPr lang="en-US" sz="6000" dirty="0" err="1" smtClean="0"/>
              <a:t>é</a:t>
            </a:r>
            <a:endParaRPr lang="en-US" sz="6000" dirty="0"/>
          </a:p>
        </p:txBody>
      </p:sp>
    </p:spTree>
    <p:extLst>
      <p:ext uri="{BB962C8B-B14F-4D97-AF65-F5344CB8AC3E}">
        <p14:creationId xmlns:p14="http://schemas.microsoft.com/office/powerpoint/2010/main" val="20408130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452563"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377825"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377825"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77825" y="1785610"/>
            <a:ext cx="2432050" cy="523220"/>
          </a:xfrm>
          <a:prstGeom prst="rect">
            <a:avLst/>
          </a:prstGeom>
          <a:noFill/>
        </p:spPr>
        <p:txBody>
          <a:bodyPr wrap="square" rtlCol="0">
            <a:spAutoFit/>
          </a:bodyPr>
          <a:lstStyle/>
          <a:p>
            <a:pPr algn="ctr"/>
            <a:r>
              <a:rPr lang="en-US" sz="2800" dirty="0" err="1" smtClean="0">
                <a:solidFill>
                  <a:srgbClr val="FF0000"/>
                </a:solidFill>
              </a:rPr>
              <a:t>Jugar</a:t>
            </a:r>
            <a:endParaRPr lang="en-US" sz="2800" dirty="0">
              <a:solidFill>
                <a:srgbClr val="FF0000"/>
              </a:solidFill>
            </a:endParaRPr>
          </a:p>
        </p:txBody>
      </p:sp>
      <p:sp>
        <p:nvSpPr>
          <p:cNvPr id="8" name="TextBox 7"/>
          <p:cNvSpPr txBox="1"/>
          <p:nvPr/>
        </p:nvSpPr>
        <p:spPr>
          <a:xfrm>
            <a:off x="-160338" y="2820660"/>
            <a:ext cx="1889125" cy="523220"/>
          </a:xfrm>
          <a:prstGeom prst="rect">
            <a:avLst/>
          </a:prstGeom>
          <a:noFill/>
        </p:spPr>
        <p:txBody>
          <a:bodyPr wrap="square" rtlCol="0">
            <a:spAutoFit/>
          </a:bodyPr>
          <a:lstStyle/>
          <a:p>
            <a:pPr algn="ctr"/>
            <a:r>
              <a:rPr lang="en-US" sz="2800" dirty="0" err="1" smtClean="0">
                <a:solidFill>
                  <a:srgbClr val="FFFF00"/>
                </a:solidFill>
              </a:rPr>
              <a:t>Jugu</a:t>
            </a:r>
            <a:r>
              <a:rPr lang="en-US" sz="2800" dirty="0" err="1" smtClean="0">
                <a:solidFill>
                  <a:srgbClr val="FFFF00"/>
                </a:solidFill>
              </a:rPr>
              <a:t>é</a:t>
            </a:r>
            <a:endParaRPr lang="en-US" sz="2800" dirty="0">
              <a:solidFill>
                <a:srgbClr val="FFFF00"/>
              </a:solidFill>
            </a:endParaRPr>
          </a:p>
        </p:txBody>
      </p:sp>
      <p:sp>
        <p:nvSpPr>
          <p:cNvPr id="9" name="TextBox 8"/>
          <p:cNvSpPr txBox="1"/>
          <p:nvPr/>
        </p:nvSpPr>
        <p:spPr>
          <a:xfrm>
            <a:off x="-185738" y="3827135"/>
            <a:ext cx="1889125" cy="523220"/>
          </a:xfrm>
          <a:prstGeom prst="rect">
            <a:avLst/>
          </a:prstGeom>
          <a:noFill/>
        </p:spPr>
        <p:txBody>
          <a:bodyPr wrap="square" rtlCol="0">
            <a:spAutoFit/>
          </a:bodyPr>
          <a:lstStyle/>
          <a:p>
            <a:pPr algn="ctr"/>
            <a:r>
              <a:rPr lang="en-US" sz="2800" dirty="0" err="1" smtClean="0">
                <a:solidFill>
                  <a:srgbClr val="FF0000"/>
                </a:solidFill>
              </a:rPr>
              <a:t>Jugaste</a:t>
            </a:r>
            <a:endParaRPr lang="en-US" sz="2800" dirty="0">
              <a:solidFill>
                <a:srgbClr val="FF0000"/>
              </a:solidFill>
            </a:endParaRPr>
          </a:p>
        </p:txBody>
      </p:sp>
      <p:sp>
        <p:nvSpPr>
          <p:cNvPr id="10" name="TextBox 9"/>
          <p:cNvSpPr txBox="1"/>
          <p:nvPr/>
        </p:nvSpPr>
        <p:spPr>
          <a:xfrm>
            <a:off x="-174625" y="5160635"/>
            <a:ext cx="1889125" cy="523220"/>
          </a:xfrm>
          <a:prstGeom prst="rect">
            <a:avLst/>
          </a:prstGeom>
          <a:noFill/>
        </p:spPr>
        <p:txBody>
          <a:bodyPr wrap="square" rtlCol="0">
            <a:spAutoFit/>
          </a:bodyPr>
          <a:lstStyle/>
          <a:p>
            <a:pPr algn="ctr"/>
            <a:r>
              <a:rPr lang="en-US" sz="2800" dirty="0" err="1" smtClean="0">
                <a:solidFill>
                  <a:srgbClr val="FF0000"/>
                </a:solidFill>
              </a:rPr>
              <a:t>Jug</a:t>
            </a:r>
            <a:r>
              <a:rPr lang="en-US" sz="2800" dirty="0" err="1" smtClean="0">
                <a:solidFill>
                  <a:srgbClr val="FF0000"/>
                </a:solidFill>
              </a:rPr>
              <a:t>ó</a:t>
            </a:r>
            <a:endParaRPr lang="en-US" sz="2800" dirty="0">
              <a:solidFill>
                <a:srgbClr val="FF0000"/>
              </a:solidFill>
            </a:endParaRPr>
          </a:p>
        </p:txBody>
      </p:sp>
      <p:sp>
        <p:nvSpPr>
          <p:cNvPr id="11" name="TextBox 10"/>
          <p:cNvSpPr txBox="1"/>
          <p:nvPr/>
        </p:nvSpPr>
        <p:spPr>
          <a:xfrm>
            <a:off x="1352549" y="2820660"/>
            <a:ext cx="1889125" cy="523220"/>
          </a:xfrm>
          <a:prstGeom prst="rect">
            <a:avLst/>
          </a:prstGeom>
          <a:noFill/>
        </p:spPr>
        <p:txBody>
          <a:bodyPr wrap="square" rtlCol="0">
            <a:spAutoFit/>
          </a:bodyPr>
          <a:lstStyle/>
          <a:p>
            <a:pPr algn="ctr"/>
            <a:r>
              <a:rPr lang="en-US" sz="2800" dirty="0" err="1" smtClean="0">
                <a:solidFill>
                  <a:srgbClr val="FF0000"/>
                </a:solidFill>
              </a:rPr>
              <a:t>Jugamos</a:t>
            </a:r>
            <a:endParaRPr lang="en-US" sz="2800" dirty="0">
              <a:solidFill>
                <a:srgbClr val="FF0000"/>
              </a:solidFill>
            </a:endParaRPr>
          </a:p>
        </p:txBody>
      </p:sp>
      <p:sp>
        <p:nvSpPr>
          <p:cNvPr id="12" name="TextBox 11"/>
          <p:cNvSpPr txBox="1"/>
          <p:nvPr/>
        </p:nvSpPr>
        <p:spPr>
          <a:xfrm>
            <a:off x="1423987" y="3954135"/>
            <a:ext cx="1889125" cy="523220"/>
          </a:xfrm>
          <a:prstGeom prst="rect">
            <a:avLst/>
          </a:prstGeom>
          <a:noFill/>
        </p:spPr>
        <p:txBody>
          <a:bodyPr wrap="square" rtlCol="0">
            <a:spAutoFit/>
          </a:bodyPr>
          <a:lstStyle/>
          <a:p>
            <a:pPr algn="ctr"/>
            <a:r>
              <a:rPr lang="en-US" sz="2800" dirty="0" err="1" smtClean="0">
                <a:solidFill>
                  <a:srgbClr val="FF0000"/>
                </a:solidFill>
              </a:rPr>
              <a:t>Jugastais</a:t>
            </a:r>
            <a:endParaRPr lang="en-US" sz="2800" dirty="0">
              <a:solidFill>
                <a:srgbClr val="FF0000"/>
              </a:solidFill>
            </a:endParaRPr>
          </a:p>
        </p:txBody>
      </p:sp>
      <p:sp>
        <p:nvSpPr>
          <p:cNvPr id="13" name="TextBox 12"/>
          <p:cNvSpPr txBox="1"/>
          <p:nvPr/>
        </p:nvSpPr>
        <p:spPr>
          <a:xfrm>
            <a:off x="1417637" y="5160635"/>
            <a:ext cx="1889125" cy="523220"/>
          </a:xfrm>
          <a:prstGeom prst="rect">
            <a:avLst/>
          </a:prstGeom>
          <a:noFill/>
        </p:spPr>
        <p:txBody>
          <a:bodyPr wrap="square" rtlCol="0">
            <a:spAutoFit/>
          </a:bodyPr>
          <a:lstStyle/>
          <a:p>
            <a:pPr algn="ctr"/>
            <a:r>
              <a:rPr lang="en-US" sz="2800" dirty="0" err="1" smtClean="0">
                <a:solidFill>
                  <a:srgbClr val="FF0000"/>
                </a:solidFill>
              </a:rPr>
              <a:t>Jugaron</a:t>
            </a:r>
            <a:endParaRPr lang="en-US" sz="2800" dirty="0">
              <a:solidFill>
                <a:srgbClr val="FF0000"/>
              </a:solidFill>
            </a:endParaRPr>
          </a:p>
        </p:txBody>
      </p:sp>
      <p:cxnSp>
        <p:nvCxnSpPr>
          <p:cNvPr id="14" name="Straight Connector 13"/>
          <p:cNvCxnSpPr/>
          <p:nvPr/>
        </p:nvCxnSpPr>
        <p:spPr>
          <a:xfrm>
            <a:off x="7646988" y="253425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6651625" y="354390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6651625" y="490280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651625" y="1788130"/>
            <a:ext cx="1889125" cy="523220"/>
          </a:xfrm>
          <a:prstGeom prst="rect">
            <a:avLst/>
          </a:prstGeom>
          <a:noFill/>
        </p:spPr>
        <p:txBody>
          <a:bodyPr wrap="square" rtlCol="0">
            <a:spAutoFit/>
          </a:bodyPr>
          <a:lstStyle/>
          <a:p>
            <a:pPr algn="ctr"/>
            <a:r>
              <a:rPr lang="en-US" sz="2800" dirty="0" err="1" smtClean="0">
                <a:solidFill>
                  <a:srgbClr val="FF0000"/>
                </a:solidFill>
              </a:rPr>
              <a:t>Forzar</a:t>
            </a:r>
            <a:endParaRPr lang="en-US" sz="2800" dirty="0">
              <a:solidFill>
                <a:srgbClr val="FF0000"/>
              </a:solidFill>
            </a:endParaRPr>
          </a:p>
        </p:txBody>
      </p:sp>
      <p:sp>
        <p:nvSpPr>
          <p:cNvPr id="18" name="TextBox 17"/>
          <p:cNvSpPr txBox="1"/>
          <p:nvPr/>
        </p:nvSpPr>
        <p:spPr>
          <a:xfrm>
            <a:off x="6113462" y="2823180"/>
            <a:ext cx="1889125" cy="523220"/>
          </a:xfrm>
          <a:prstGeom prst="rect">
            <a:avLst/>
          </a:prstGeom>
          <a:noFill/>
        </p:spPr>
        <p:txBody>
          <a:bodyPr wrap="square" rtlCol="0">
            <a:spAutoFit/>
          </a:bodyPr>
          <a:lstStyle/>
          <a:p>
            <a:pPr algn="ctr"/>
            <a:r>
              <a:rPr lang="en-US" sz="2800" dirty="0" err="1" smtClean="0">
                <a:solidFill>
                  <a:srgbClr val="FF0000"/>
                </a:solidFill>
              </a:rPr>
              <a:t>Forc</a:t>
            </a:r>
            <a:r>
              <a:rPr lang="en-US" sz="2800" dirty="0" err="1" smtClean="0">
                <a:solidFill>
                  <a:srgbClr val="FF0000"/>
                </a:solidFill>
              </a:rPr>
              <a:t>é</a:t>
            </a:r>
            <a:endParaRPr lang="en-US" sz="2800" dirty="0">
              <a:solidFill>
                <a:srgbClr val="FF0000"/>
              </a:solidFill>
            </a:endParaRPr>
          </a:p>
        </p:txBody>
      </p:sp>
      <p:sp>
        <p:nvSpPr>
          <p:cNvPr id="19" name="TextBox 18"/>
          <p:cNvSpPr txBox="1"/>
          <p:nvPr/>
        </p:nvSpPr>
        <p:spPr>
          <a:xfrm>
            <a:off x="6099175" y="3942040"/>
            <a:ext cx="1889125" cy="461665"/>
          </a:xfrm>
          <a:prstGeom prst="rect">
            <a:avLst/>
          </a:prstGeom>
          <a:noFill/>
        </p:spPr>
        <p:txBody>
          <a:bodyPr wrap="square" rtlCol="0">
            <a:spAutoFit/>
          </a:bodyPr>
          <a:lstStyle/>
          <a:p>
            <a:pPr algn="ctr"/>
            <a:r>
              <a:rPr lang="en-US" sz="2400" dirty="0" err="1" smtClean="0">
                <a:solidFill>
                  <a:srgbClr val="FF0000"/>
                </a:solidFill>
              </a:rPr>
              <a:t>Forzaste</a:t>
            </a:r>
            <a:endParaRPr lang="en-US" sz="2800" dirty="0">
              <a:solidFill>
                <a:srgbClr val="FF0000"/>
              </a:solidFill>
            </a:endParaRPr>
          </a:p>
        </p:txBody>
      </p:sp>
      <p:sp>
        <p:nvSpPr>
          <p:cNvPr id="20" name="TextBox 19"/>
          <p:cNvSpPr txBox="1"/>
          <p:nvPr/>
        </p:nvSpPr>
        <p:spPr>
          <a:xfrm>
            <a:off x="6099175" y="5163155"/>
            <a:ext cx="1889125" cy="523220"/>
          </a:xfrm>
          <a:prstGeom prst="rect">
            <a:avLst/>
          </a:prstGeom>
          <a:noFill/>
        </p:spPr>
        <p:txBody>
          <a:bodyPr wrap="square" rtlCol="0">
            <a:spAutoFit/>
          </a:bodyPr>
          <a:lstStyle/>
          <a:p>
            <a:pPr algn="ctr"/>
            <a:r>
              <a:rPr lang="en-US" sz="2800" dirty="0" err="1" smtClean="0">
                <a:solidFill>
                  <a:srgbClr val="FF0000"/>
                </a:solidFill>
              </a:rPr>
              <a:t>Forz</a:t>
            </a:r>
            <a:r>
              <a:rPr lang="en-US" sz="2800" dirty="0" err="1" smtClean="0">
                <a:solidFill>
                  <a:srgbClr val="FF0000"/>
                </a:solidFill>
              </a:rPr>
              <a:t>ó</a:t>
            </a:r>
            <a:endParaRPr lang="en-US" sz="2800" dirty="0">
              <a:solidFill>
                <a:srgbClr val="FF0000"/>
              </a:solidFill>
            </a:endParaRPr>
          </a:p>
        </p:txBody>
      </p:sp>
      <p:sp>
        <p:nvSpPr>
          <p:cNvPr id="21" name="TextBox 20"/>
          <p:cNvSpPr txBox="1"/>
          <p:nvPr/>
        </p:nvSpPr>
        <p:spPr>
          <a:xfrm>
            <a:off x="7550150" y="2823180"/>
            <a:ext cx="1889125" cy="523220"/>
          </a:xfrm>
          <a:prstGeom prst="rect">
            <a:avLst/>
          </a:prstGeom>
          <a:noFill/>
        </p:spPr>
        <p:txBody>
          <a:bodyPr wrap="square" rtlCol="0">
            <a:spAutoFit/>
          </a:bodyPr>
          <a:lstStyle/>
          <a:p>
            <a:pPr algn="ctr"/>
            <a:r>
              <a:rPr lang="en-US" sz="2800" dirty="0" err="1" smtClean="0">
                <a:solidFill>
                  <a:srgbClr val="FF0000"/>
                </a:solidFill>
              </a:rPr>
              <a:t>Forzamos</a:t>
            </a:r>
            <a:endParaRPr lang="en-US" sz="2800" dirty="0">
              <a:solidFill>
                <a:srgbClr val="FF0000"/>
              </a:solidFill>
            </a:endParaRPr>
          </a:p>
        </p:txBody>
      </p:sp>
      <p:sp>
        <p:nvSpPr>
          <p:cNvPr id="22" name="TextBox 21"/>
          <p:cNvSpPr txBox="1"/>
          <p:nvPr/>
        </p:nvSpPr>
        <p:spPr>
          <a:xfrm>
            <a:off x="7407275" y="3682950"/>
            <a:ext cx="1889125" cy="461665"/>
          </a:xfrm>
          <a:prstGeom prst="rect">
            <a:avLst/>
          </a:prstGeom>
          <a:noFill/>
        </p:spPr>
        <p:txBody>
          <a:bodyPr wrap="square" rtlCol="0">
            <a:spAutoFit/>
          </a:bodyPr>
          <a:lstStyle/>
          <a:p>
            <a:pPr algn="ctr"/>
            <a:r>
              <a:rPr lang="en-US" sz="2400" dirty="0" err="1" smtClean="0">
                <a:solidFill>
                  <a:srgbClr val="FF0000"/>
                </a:solidFill>
              </a:rPr>
              <a:t>Forzastais</a:t>
            </a:r>
            <a:endParaRPr lang="en-US" sz="2800" dirty="0">
              <a:solidFill>
                <a:srgbClr val="FF0000"/>
              </a:solidFill>
            </a:endParaRPr>
          </a:p>
        </p:txBody>
      </p:sp>
      <p:sp>
        <p:nvSpPr>
          <p:cNvPr id="23" name="TextBox 22"/>
          <p:cNvSpPr txBox="1"/>
          <p:nvPr/>
        </p:nvSpPr>
        <p:spPr>
          <a:xfrm>
            <a:off x="7550150" y="5160635"/>
            <a:ext cx="1889125" cy="523220"/>
          </a:xfrm>
          <a:prstGeom prst="rect">
            <a:avLst/>
          </a:prstGeom>
          <a:noFill/>
        </p:spPr>
        <p:txBody>
          <a:bodyPr wrap="square" rtlCol="0">
            <a:spAutoFit/>
          </a:bodyPr>
          <a:lstStyle/>
          <a:p>
            <a:pPr algn="ctr"/>
            <a:r>
              <a:rPr lang="en-US" sz="2800" dirty="0" err="1" smtClean="0">
                <a:solidFill>
                  <a:srgbClr val="FF0000"/>
                </a:solidFill>
              </a:rPr>
              <a:t>Forzaron</a:t>
            </a:r>
            <a:endParaRPr lang="en-US" sz="2800" dirty="0">
              <a:solidFill>
                <a:srgbClr val="FF0000"/>
              </a:solidFill>
            </a:endParaRPr>
          </a:p>
        </p:txBody>
      </p:sp>
      <p:cxnSp>
        <p:nvCxnSpPr>
          <p:cNvPr id="24" name="Straight Connector 23"/>
          <p:cNvCxnSpPr/>
          <p:nvPr/>
        </p:nvCxnSpPr>
        <p:spPr>
          <a:xfrm>
            <a:off x="4749799"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3754436"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3754436"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754435" y="1785610"/>
            <a:ext cx="2384427" cy="523220"/>
          </a:xfrm>
          <a:prstGeom prst="rect">
            <a:avLst/>
          </a:prstGeom>
          <a:noFill/>
        </p:spPr>
        <p:txBody>
          <a:bodyPr wrap="square" rtlCol="0">
            <a:spAutoFit/>
          </a:bodyPr>
          <a:lstStyle/>
          <a:p>
            <a:pPr algn="ctr"/>
            <a:r>
              <a:rPr lang="en-US" sz="2800" dirty="0" err="1" smtClean="0">
                <a:solidFill>
                  <a:srgbClr val="FF0000"/>
                </a:solidFill>
              </a:rPr>
              <a:t>Buscar</a:t>
            </a:r>
            <a:endParaRPr lang="en-US" sz="2800" dirty="0">
              <a:solidFill>
                <a:srgbClr val="FF0000"/>
              </a:solidFill>
            </a:endParaRPr>
          </a:p>
        </p:txBody>
      </p:sp>
      <p:sp>
        <p:nvSpPr>
          <p:cNvPr id="28" name="TextBox 27"/>
          <p:cNvSpPr txBox="1"/>
          <p:nvPr/>
        </p:nvSpPr>
        <p:spPr>
          <a:xfrm>
            <a:off x="3216273" y="2820660"/>
            <a:ext cx="1889125" cy="523220"/>
          </a:xfrm>
          <a:prstGeom prst="rect">
            <a:avLst/>
          </a:prstGeom>
          <a:noFill/>
        </p:spPr>
        <p:txBody>
          <a:bodyPr wrap="square" rtlCol="0">
            <a:spAutoFit/>
          </a:bodyPr>
          <a:lstStyle/>
          <a:p>
            <a:pPr algn="ctr"/>
            <a:r>
              <a:rPr lang="en-US" sz="2800" dirty="0" err="1" smtClean="0">
                <a:solidFill>
                  <a:srgbClr val="FFFF00"/>
                </a:solidFill>
              </a:rPr>
              <a:t>Busqu</a:t>
            </a:r>
            <a:r>
              <a:rPr lang="en-US" sz="2800" dirty="0" err="1" smtClean="0">
                <a:solidFill>
                  <a:srgbClr val="FFFF00"/>
                </a:solidFill>
              </a:rPr>
              <a:t>é</a:t>
            </a:r>
            <a:endParaRPr lang="en-US" sz="2800" dirty="0">
              <a:solidFill>
                <a:srgbClr val="FFFF00"/>
              </a:solidFill>
            </a:endParaRPr>
          </a:p>
        </p:txBody>
      </p:sp>
      <p:sp>
        <p:nvSpPr>
          <p:cNvPr id="29" name="TextBox 28"/>
          <p:cNvSpPr txBox="1"/>
          <p:nvPr/>
        </p:nvSpPr>
        <p:spPr>
          <a:xfrm>
            <a:off x="2987674" y="3695045"/>
            <a:ext cx="1889125" cy="523220"/>
          </a:xfrm>
          <a:prstGeom prst="rect">
            <a:avLst/>
          </a:prstGeom>
          <a:noFill/>
        </p:spPr>
        <p:txBody>
          <a:bodyPr wrap="square" rtlCol="0">
            <a:spAutoFit/>
          </a:bodyPr>
          <a:lstStyle/>
          <a:p>
            <a:pPr algn="ctr"/>
            <a:r>
              <a:rPr lang="en-US" sz="2800" dirty="0" err="1" smtClean="0">
                <a:solidFill>
                  <a:srgbClr val="FF0000"/>
                </a:solidFill>
              </a:rPr>
              <a:t>Buscaste</a:t>
            </a:r>
            <a:endParaRPr lang="en-US" sz="2800" dirty="0">
              <a:solidFill>
                <a:srgbClr val="FF0000"/>
              </a:solidFill>
            </a:endParaRPr>
          </a:p>
        </p:txBody>
      </p:sp>
      <p:sp>
        <p:nvSpPr>
          <p:cNvPr id="30" name="TextBox 29"/>
          <p:cNvSpPr txBox="1"/>
          <p:nvPr/>
        </p:nvSpPr>
        <p:spPr>
          <a:xfrm>
            <a:off x="3114672" y="5160635"/>
            <a:ext cx="1889125" cy="523220"/>
          </a:xfrm>
          <a:prstGeom prst="rect">
            <a:avLst/>
          </a:prstGeom>
          <a:noFill/>
        </p:spPr>
        <p:txBody>
          <a:bodyPr wrap="square" rtlCol="0">
            <a:spAutoFit/>
          </a:bodyPr>
          <a:lstStyle/>
          <a:p>
            <a:pPr algn="ctr"/>
            <a:r>
              <a:rPr lang="en-US" sz="2800" dirty="0" err="1" smtClean="0">
                <a:solidFill>
                  <a:srgbClr val="FF0000"/>
                </a:solidFill>
              </a:rPr>
              <a:t>Busc</a:t>
            </a:r>
            <a:r>
              <a:rPr lang="en-US" sz="2800" dirty="0" err="1" smtClean="0">
                <a:solidFill>
                  <a:srgbClr val="FF0000"/>
                </a:solidFill>
              </a:rPr>
              <a:t>ó</a:t>
            </a:r>
            <a:endParaRPr lang="en-US" sz="2800" dirty="0">
              <a:solidFill>
                <a:srgbClr val="FF0000"/>
              </a:solidFill>
            </a:endParaRPr>
          </a:p>
        </p:txBody>
      </p:sp>
      <p:sp>
        <p:nvSpPr>
          <p:cNvPr id="31" name="TextBox 30"/>
          <p:cNvSpPr txBox="1"/>
          <p:nvPr/>
        </p:nvSpPr>
        <p:spPr>
          <a:xfrm>
            <a:off x="4652961" y="2820660"/>
            <a:ext cx="1889125" cy="523220"/>
          </a:xfrm>
          <a:prstGeom prst="rect">
            <a:avLst/>
          </a:prstGeom>
          <a:noFill/>
        </p:spPr>
        <p:txBody>
          <a:bodyPr wrap="square" rtlCol="0">
            <a:spAutoFit/>
          </a:bodyPr>
          <a:lstStyle/>
          <a:p>
            <a:pPr algn="ctr"/>
            <a:r>
              <a:rPr lang="en-US" sz="2800" dirty="0" err="1" smtClean="0">
                <a:solidFill>
                  <a:srgbClr val="FF0000"/>
                </a:solidFill>
              </a:rPr>
              <a:t>Buscamos</a:t>
            </a:r>
            <a:endParaRPr lang="en-US" sz="2800" dirty="0">
              <a:solidFill>
                <a:srgbClr val="FF0000"/>
              </a:solidFill>
            </a:endParaRPr>
          </a:p>
        </p:txBody>
      </p:sp>
      <p:sp>
        <p:nvSpPr>
          <p:cNvPr id="32" name="TextBox 31"/>
          <p:cNvSpPr txBox="1"/>
          <p:nvPr/>
        </p:nvSpPr>
        <p:spPr>
          <a:xfrm>
            <a:off x="4652961" y="3954135"/>
            <a:ext cx="1889125" cy="523220"/>
          </a:xfrm>
          <a:prstGeom prst="rect">
            <a:avLst/>
          </a:prstGeom>
          <a:noFill/>
        </p:spPr>
        <p:txBody>
          <a:bodyPr wrap="square" rtlCol="0">
            <a:spAutoFit/>
          </a:bodyPr>
          <a:lstStyle/>
          <a:p>
            <a:pPr algn="ctr"/>
            <a:r>
              <a:rPr lang="en-US" sz="2800" dirty="0" err="1" smtClean="0">
                <a:solidFill>
                  <a:srgbClr val="FF0000"/>
                </a:solidFill>
              </a:rPr>
              <a:t>Buscastais</a:t>
            </a:r>
            <a:endParaRPr lang="en-US" sz="2800" dirty="0">
              <a:solidFill>
                <a:srgbClr val="FF0000"/>
              </a:solidFill>
            </a:endParaRPr>
          </a:p>
        </p:txBody>
      </p:sp>
      <p:sp>
        <p:nvSpPr>
          <p:cNvPr id="33" name="TextBox 32"/>
          <p:cNvSpPr txBox="1"/>
          <p:nvPr/>
        </p:nvSpPr>
        <p:spPr>
          <a:xfrm>
            <a:off x="4698998" y="5160635"/>
            <a:ext cx="1889125" cy="523220"/>
          </a:xfrm>
          <a:prstGeom prst="rect">
            <a:avLst/>
          </a:prstGeom>
          <a:noFill/>
        </p:spPr>
        <p:txBody>
          <a:bodyPr wrap="square" rtlCol="0">
            <a:spAutoFit/>
          </a:bodyPr>
          <a:lstStyle/>
          <a:p>
            <a:pPr algn="ctr"/>
            <a:r>
              <a:rPr lang="en-US" sz="2800" dirty="0" err="1" smtClean="0">
                <a:solidFill>
                  <a:srgbClr val="FF0000"/>
                </a:solidFill>
              </a:rPr>
              <a:t>Buscaron</a:t>
            </a:r>
            <a:endParaRPr lang="en-US" sz="2800" dirty="0">
              <a:solidFill>
                <a:srgbClr val="FF0000"/>
              </a:solidFill>
            </a:endParaRPr>
          </a:p>
        </p:txBody>
      </p:sp>
      <p:sp>
        <p:nvSpPr>
          <p:cNvPr id="34" name="TextBox 33"/>
          <p:cNvSpPr txBox="1"/>
          <p:nvPr/>
        </p:nvSpPr>
        <p:spPr>
          <a:xfrm>
            <a:off x="69850" y="56862"/>
            <a:ext cx="8572500" cy="1077218"/>
          </a:xfrm>
          <a:prstGeom prst="rect">
            <a:avLst/>
          </a:prstGeom>
          <a:noFill/>
        </p:spPr>
        <p:txBody>
          <a:bodyPr wrap="square" rtlCol="0">
            <a:spAutoFit/>
          </a:bodyPr>
          <a:lstStyle/>
          <a:p>
            <a:r>
              <a:rPr lang="en-US" sz="3200" dirty="0" err="1" smtClean="0"/>
              <a:t>Ejemplos</a:t>
            </a:r>
            <a:r>
              <a:rPr lang="en-US" sz="3200" dirty="0" smtClean="0"/>
              <a:t> de </a:t>
            </a:r>
            <a:r>
              <a:rPr lang="en-US" sz="3200" dirty="0" err="1" smtClean="0"/>
              <a:t>verbos</a:t>
            </a:r>
            <a:r>
              <a:rPr lang="en-US" sz="3200" dirty="0" smtClean="0"/>
              <a:t> </a:t>
            </a:r>
            <a:r>
              <a:rPr lang="en-US" sz="3200" dirty="0" err="1" smtClean="0"/>
              <a:t>que</a:t>
            </a:r>
            <a:r>
              <a:rPr lang="en-US" sz="3200" dirty="0" smtClean="0"/>
              <a:t> </a:t>
            </a:r>
            <a:r>
              <a:rPr lang="en-US" sz="3200" dirty="0" err="1" smtClean="0"/>
              <a:t>terminan</a:t>
            </a:r>
            <a:r>
              <a:rPr lang="en-US" sz="3200" dirty="0" smtClean="0"/>
              <a:t> con </a:t>
            </a:r>
            <a:r>
              <a:rPr lang="en-US" sz="3200" dirty="0" smtClean="0">
                <a:solidFill>
                  <a:srgbClr val="FF0000"/>
                </a:solidFill>
              </a:rPr>
              <a:t>–car, -</a:t>
            </a:r>
            <a:r>
              <a:rPr lang="en-US" sz="3200" dirty="0" err="1" smtClean="0">
                <a:solidFill>
                  <a:srgbClr val="FF0000"/>
                </a:solidFill>
              </a:rPr>
              <a:t>zar</a:t>
            </a:r>
            <a:r>
              <a:rPr lang="en-US" sz="3200" dirty="0" smtClean="0">
                <a:solidFill>
                  <a:srgbClr val="FF0000"/>
                </a:solidFill>
              </a:rPr>
              <a:t>, </a:t>
            </a:r>
            <a:r>
              <a:rPr lang="en-US" sz="3200" dirty="0" smtClean="0">
                <a:solidFill>
                  <a:srgbClr val="FFFFFF"/>
                </a:solidFill>
              </a:rPr>
              <a:t>o</a:t>
            </a:r>
            <a:r>
              <a:rPr lang="en-US" sz="3200" dirty="0" smtClean="0">
                <a:solidFill>
                  <a:srgbClr val="FF0000"/>
                </a:solidFill>
              </a:rPr>
              <a:t> -gar</a:t>
            </a:r>
            <a:r>
              <a:rPr lang="en-US" sz="3200" dirty="0" smtClean="0"/>
              <a:t>:</a:t>
            </a:r>
          </a:p>
        </p:txBody>
      </p:sp>
    </p:spTree>
    <p:extLst>
      <p:ext uri="{BB962C8B-B14F-4D97-AF65-F5344CB8AC3E}">
        <p14:creationId xmlns:p14="http://schemas.microsoft.com/office/powerpoint/2010/main" val="1214899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heel(1)">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heel(1)">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heel(1)">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heel(1)">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heel(1)">
                                      <p:cBhvr>
                                        <p:cTn id="56" dur="500"/>
                                        <p:tgtEl>
                                          <p:spTgt spid="29"/>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heel(1)">
                                      <p:cBhvr>
                                        <p:cTn id="61" dur="500"/>
                                        <p:tgtEl>
                                          <p:spTgt spid="30"/>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heel(1)">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heel(1)">
                                      <p:cBhvr>
                                        <p:cTn id="71" dur="50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heel(1)">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heel(1)">
                                      <p:cBhvr>
                                        <p:cTn id="81" dur="50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heel(1)">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heel(1)">
                                      <p:cBhvr>
                                        <p:cTn id="91" dur="500"/>
                                        <p:tgtEl>
                                          <p:spTgt spid="20"/>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heel(1)">
                                      <p:cBhvr>
                                        <p:cTn id="96" dur="500"/>
                                        <p:tgtEl>
                                          <p:spTgt spid="21"/>
                                        </p:tgtEl>
                                      </p:cBhvr>
                                    </p:animEffect>
                                  </p:childTnLst>
                                </p:cTn>
                              </p:par>
                            </p:childTnLst>
                          </p:cTn>
                        </p:par>
                      </p:childTnLst>
                    </p:cTn>
                  </p:par>
                  <p:par>
                    <p:cTn id="97" fill="hold">
                      <p:stCondLst>
                        <p:cond delay="indefinite"/>
                      </p:stCondLst>
                      <p:childTnLst>
                        <p:par>
                          <p:cTn id="98" fill="hold">
                            <p:stCondLst>
                              <p:cond delay="0"/>
                            </p:stCondLst>
                            <p:childTnLst>
                              <p:par>
                                <p:cTn id="99" presetID="21" presetClass="entr" presetSubtype="1"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heel(1)">
                                      <p:cBhvr>
                                        <p:cTn id="101" dur="500"/>
                                        <p:tgtEl>
                                          <p:spTgt spid="22"/>
                                        </p:tgtEl>
                                      </p:cBhvr>
                                    </p:animEffect>
                                  </p:childTnLst>
                                </p:cTn>
                              </p:par>
                            </p:childTnLst>
                          </p:cTn>
                        </p:par>
                      </p:childTnLst>
                    </p:cTn>
                  </p:par>
                  <p:par>
                    <p:cTn id="102" fill="hold">
                      <p:stCondLst>
                        <p:cond delay="indefinite"/>
                      </p:stCondLst>
                      <p:childTnLst>
                        <p:par>
                          <p:cTn id="103" fill="hold">
                            <p:stCondLst>
                              <p:cond delay="0"/>
                            </p:stCondLst>
                            <p:childTnLst>
                              <p:par>
                                <p:cTn id="104" presetID="21" presetClass="entr" presetSubtype="1" fill="hold" grpId="0" nodeType="click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wheel(1)">
                                      <p:cBhvr>
                                        <p:cTn id="10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7" grpId="0"/>
      <p:bldP spid="18" grpId="0"/>
      <p:bldP spid="19" grpId="0"/>
      <p:bldP spid="20" grpId="0"/>
      <p:bldP spid="21" grpId="0"/>
      <p:bldP spid="22" grpId="0"/>
      <p:bldP spid="23" grpId="0"/>
      <p:bldP spid="27" grpId="0"/>
      <p:bldP spid="28" grpId="0"/>
      <p:bldP spid="29" grpId="0"/>
      <p:bldP spid="30" grpId="0"/>
      <p:bldP spid="31" grpId="0"/>
      <p:bldP spid="32"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 y="349250"/>
            <a:ext cx="8572500" cy="1077218"/>
          </a:xfrm>
          <a:prstGeom prst="rect">
            <a:avLst/>
          </a:prstGeom>
          <a:noFill/>
        </p:spPr>
        <p:txBody>
          <a:bodyPr wrap="square" rtlCol="0">
            <a:spAutoFit/>
          </a:bodyPr>
          <a:lstStyle/>
          <a:p>
            <a:r>
              <a:rPr lang="en-US" sz="3200" dirty="0" smtClean="0"/>
              <a:t>3.)	¡</a:t>
            </a:r>
            <a:r>
              <a:rPr lang="en-US" sz="3200" dirty="0" err="1" smtClean="0"/>
              <a:t>S</a:t>
            </a:r>
            <a:r>
              <a:rPr lang="en-US" sz="3200" dirty="0" err="1" smtClean="0"/>
              <a:t>úper</a:t>
            </a:r>
            <a:r>
              <a:rPr lang="en-US" sz="3200" dirty="0" smtClean="0"/>
              <a:t> Y!: (En </a:t>
            </a:r>
            <a:r>
              <a:rPr lang="en-US" sz="3200" dirty="0" err="1" smtClean="0"/>
              <a:t>otras</a:t>
            </a:r>
            <a:r>
              <a:rPr lang="en-US" sz="3200" dirty="0" smtClean="0"/>
              <a:t> </a:t>
            </a:r>
            <a:r>
              <a:rPr lang="en-US" sz="3200" dirty="0" err="1" smtClean="0"/>
              <a:t>palabras</a:t>
            </a:r>
            <a:r>
              <a:rPr lang="en-US" sz="3200" dirty="0" smtClean="0"/>
              <a:t>: la </a:t>
            </a:r>
            <a:r>
              <a:rPr lang="en-US" sz="3200" dirty="0" err="1" smtClean="0"/>
              <a:t>regla</a:t>
            </a:r>
            <a:r>
              <a:rPr lang="en-US" sz="3200" dirty="0" smtClean="0"/>
              <a:t> </a:t>
            </a:r>
            <a:r>
              <a:rPr lang="en-US" sz="3200" dirty="0" err="1" smtClean="0"/>
              <a:t>más</a:t>
            </a:r>
            <a:r>
              <a:rPr lang="en-US" sz="3200" dirty="0" smtClean="0"/>
              <a:t> </a:t>
            </a:r>
            <a:r>
              <a:rPr lang="en-US" sz="3200" dirty="0" err="1" smtClean="0"/>
              <a:t>molesta</a:t>
            </a:r>
            <a:r>
              <a:rPr lang="en-US" sz="3200" dirty="0" smtClean="0"/>
              <a:t> de </a:t>
            </a:r>
            <a:r>
              <a:rPr lang="en-US" sz="3200" dirty="0" err="1" smtClean="0"/>
              <a:t>todo</a:t>
            </a:r>
            <a:r>
              <a:rPr lang="en-US" sz="3200" dirty="0" smtClean="0"/>
              <a:t> el </a:t>
            </a:r>
            <a:r>
              <a:rPr lang="en-US" sz="3200" dirty="0" err="1" smtClean="0"/>
              <a:t>idioma</a:t>
            </a:r>
            <a:r>
              <a:rPr lang="en-US" sz="3200" dirty="0" smtClean="0"/>
              <a:t> </a:t>
            </a:r>
            <a:r>
              <a:rPr lang="en-US" sz="3200" dirty="0" err="1" smtClean="0"/>
              <a:t>español</a:t>
            </a:r>
            <a:r>
              <a:rPr lang="en-US" sz="3200" dirty="0" smtClean="0"/>
              <a:t>…)</a:t>
            </a:r>
          </a:p>
        </p:txBody>
      </p:sp>
      <p:sp>
        <p:nvSpPr>
          <p:cNvPr id="6" name="TextBox 5"/>
          <p:cNvSpPr txBox="1"/>
          <p:nvPr/>
        </p:nvSpPr>
        <p:spPr>
          <a:xfrm>
            <a:off x="158750" y="1463586"/>
            <a:ext cx="8763000" cy="2677656"/>
          </a:xfrm>
          <a:prstGeom prst="rect">
            <a:avLst/>
          </a:prstGeom>
          <a:noFill/>
        </p:spPr>
        <p:txBody>
          <a:bodyPr wrap="square" rtlCol="0">
            <a:spAutoFit/>
          </a:bodyPr>
          <a:lstStyle/>
          <a:p>
            <a:r>
              <a:rPr lang="en-US" sz="2400" dirty="0" smtClean="0">
                <a:solidFill>
                  <a:srgbClr val="FFFF00"/>
                </a:solidFill>
              </a:rPr>
              <a:t>Because the vowel </a:t>
            </a:r>
            <a:r>
              <a:rPr lang="en-US" sz="2400" dirty="0" smtClean="0">
                <a:solidFill>
                  <a:srgbClr val="FFFF00"/>
                </a:solidFill>
              </a:rPr>
              <a:t>“I” is the weakest vowel in Spanish, it gets picked on by other vowels.  Sometimes in order for it to retain the sound that it needs, it gets an accent while next to other bully vowels.</a:t>
            </a:r>
          </a:p>
          <a:p>
            <a:endParaRPr lang="en-US" sz="2400" dirty="0">
              <a:solidFill>
                <a:srgbClr val="FFFF00"/>
              </a:solidFill>
            </a:endParaRPr>
          </a:p>
          <a:p>
            <a:r>
              <a:rPr lang="en-US" sz="2400" dirty="0" smtClean="0">
                <a:solidFill>
                  <a:srgbClr val="FFFF00"/>
                </a:solidFill>
              </a:rPr>
              <a:t>Other times, it ends up in between two stronger vowels and they start giving it </a:t>
            </a:r>
            <a:r>
              <a:rPr lang="en-US" sz="2400" dirty="0" err="1" smtClean="0">
                <a:solidFill>
                  <a:srgbClr val="FFFF00"/>
                </a:solidFill>
              </a:rPr>
              <a:t>wedgies</a:t>
            </a:r>
            <a:r>
              <a:rPr lang="en-US" sz="2400" dirty="0" smtClean="0">
                <a:solidFill>
                  <a:srgbClr val="FFFF00"/>
                </a:solidFill>
              </a:rPr>
              <a:t>.  When this happens, ¡SUPER Y! jumps in to save it.</a:t>
            </a:r>
            <a:endParaRPr lang="en-US" sz="2400" dirty="0">
              <a:solidFill>
                <a:srgbClr val="FFFF00"/>
              </a:solidFill>
            </a:endParaRPr>
          </a:p>
        </p:txBody>
      </p:sp>
      <p:sp>
        <p:nvSpPr>
          <p:cNvPr id="9" name="TextBox 8"/>
          <p:cNvSpPr txBox="1"/>
          <p:nvPr/>
        </p:nvSpPr>
        <p:spPr>
          <a:xfrm>
            <a:off x="158750" y="4323219"/>
            <a:ext cx="8763000" cy="1569660"/>
          </a:xfrm>
          <a:prstGeom prst="rect">
            <a:avLst/>
          </a:prstGeom>
          <a:noFill/>
        </p:spPr>
        <p:txBody>
          <a:bodyPr wrap="square" rtlCol="0">
            <a:spAutoFit/>
          </a:bodyPr>
          <a:lstStyle/>
          <a:p>
            <a:r>
              <a:rPr lang="en-US" sz="2400" dirty="0" smtClean="0">
                <a:solidFill>
                  <a:srgbClr val="FFFF00"/>
                </a:solidFill>
              </a:rPr>
              <a:t>In other words: For </a:t>
            </a:r>
            <a:r>
              <a:rPr lang="en-US" sz="2400" dirty="0">
                <a:solidFill>
                  <a:srgbClr val="FFFF00"/>
                </a:solidFill>
              </a:rPr>
              <a:t>verbs that end in -</a:t>
            </a:r>
            <a:r>
              <a:rPr lang="en-US" sz="2400" dirty="0" err="1">
                <a:solidFill>
                  <a:srgbClr val="FFFF00"/>
                </a:solidFill>
              </a:rPr>
              <a:t>aer</a:t>
            </a:r>
            <a:r>
              <a:rPr lang="en-US" sz="2400" dirty="0">
                <a:solidFill>
                  <a:srgbClr val="FFFF00"/>
                </a:solidFill>
              </a:rPr>
              <a:t>, -</a:t>
            </a:r>
            <a:r>
              <a:rPr lang="en-US" sz="2400" dirty="0" err="1">
                <a:solidFill>
                  <a:srgbClr val="FFFF00"/>
                </a:solidFill>
              </a:rPr>
              <a:t>eer</a:t>
            </a:r>
            <a:r>
              <a:rPr lang="en-US" sz="2400" dirty="0">
                <a:solidFill>
                  <a:srgbClr val="FFFF00"/>
                </a:solidFill>
              </a:rPr>
              <a:t>, -</a:t>
            </a:r>
            <a:r>
              <a:rPr lang="en-US" sz="2400" dirty="0" err="1">
                <a:solidFill>
                  <a:srgbClr val="FFFF00"/>
                </a:solidFill>
              </a:rPr>
              <a:t>oír</a:t>
            </a:r>
            <a:r>
              <a:rPr lang="en-US" sz="2400" dirty="0">
                <a:solidFill>
                  <a:srgbClr val="FFFF00"/>
                </a:solidFill>
              </a:rPr>
              <a:t>, and -</a:t>
            </a:r>
            <a:r>
              <a:rPr lang="en-US" sz="2400" dirty="0" err="1">
                <a:solidFill>
                  <a:srgbClr val="FFFF00"/>
                </a:solidFill>
              </a:rPr>
              <a:t>oer</a:t>
            </a:r>
            <a:r>
              <a:rPr lang="en-US" sz="2400" dirty="0">
                <a:solidFill>
                  <a:srgbClr val="FFFF00"/>
                </a:solidFill>
              </a:rPr>
              <a:t>, the </a:t>
            </a:r>
            <a:r>
              <a:rPr lang="en-US" sz="2400" dirty="0" err="1">
                <a:solidFill>
                  <a:srgbClr val="FFFF00"/>
                </a:solidFill>
              </a:rPr>
              <a:t>él</a:t>
            </a:r>
            <a:r>
              <a:rPr lang="en-US" sz="2400" dirty="0">
                <a:solidFill>
                  <a:srgbClr val="FFFF00"/>
                </a:solidFill>
              </a:rPr>
              <a:t>/</a:t>
            </a:r>
            <a:r>
              <a:rPr lang="en-US" sz="2400" dirty="0" err="1">
                <a:solidFill>
                  <a:srgbClr val="FFFF00"/>
                </a:solidFill>
              </a:rPr>
              <a:t>ella</a:t>
            </a:r>
            <a:r>
              <a:rPr lang="en-US" sz="2400" dirty="0">
                <a:solidFill>
                  <a:srgbClr val="FFFF00"/>
                </a:solidFill>
              </a:rPr>
              <a:t>/</a:t>
            </a:r>
            <a:r>
              <a:rPr lang="en-US" sz="2400" dirty="0" err="1">
                <a:solidFill>
                  <a:srgbClr val="FFFF00"/>
                </a:solidFill>
              </a:rPr>
              <a:t>usted</a:t>
            </a:r>
            <a:r>
              <a:rPr lang="en-US" sz="2400" dirty="0">
                <a:solidFill>
                  <a:srgbClr val="FFFF00"/>
                </a:solidFill>
              </a:rPr>
              <a:t> forms use the ending </a:t>
            </a:r>
            <a:r>
              <a:rPr lang="en-US" sz="2400" dirty="0" smtClean="0">
                <a:solidFill>
                  <a:srgbClr val="FFFF00"/>
                </a:solidFill>
              </a:rPr>
              <a:t>”-</a:t>
            </a:r>
            <a:r>
              <a:rPr lang="en-US" sz="2400" dirty="0" err="1" smtClean="0">
                <a:solidFill>
                  <a:srgbClr val="FFFF00"/>
                </a:solidFill>
              </a:rPr>
              <a:t>yó</a:t>
            </a:r>
            <a:r>
              <a:rPr lang="en-US" sz="2400" dirty="0">
                <a:solidFill>
                  <a:srgbClr val="FFFF00"/>
                </a:solidFill>
              </a:rPr>
              <a:t>" (rather than </a:t>
            </a:r>
            <a:r>
              <a:rPr lang="en-US" sz="2400" dirty="0" smtClean="0">
                <a:solidFill>
                  <a:srgbClr val="FFFF00"/>
                </a:solidFill>
              </a:rPr>
              <a:t>-</a:t>
            </a:r>
            <a:r>
              <a:rPr lang="en-US" sz="2400" dirty="0" err="1" smtClean="0">
                <a:solidFill>
                  <a:srgbClr val="FFFF00"/>
                </a:solidFill>
              </a:rPr>
              <a:t>ió</a:t>
            </a:r>
            <a:r>
              <a:rPr lang="en-US" sz="2400" dirty="0">
                <a:solidFill>
                  <a:srgbClr val="FFFF00"/>
                </a:solidFill>
              </a:rPr>
              <a:t>) and the third person plural uses the ending </a:t>
            </a:r>
            <a:r>
              <a:rPr lang="en-US" sz="2400" dirty="0" smtClean="0">
                <a:solidFill>
                  <a:srgbClr val="FFFF00"/>
                </a:solidFill>
              </a:rPr>
              <a:t>”-</a:t>
            </a:r>
            <a:r>
              <a:rPr lang="en-US" sz="2400" dirty="0" err="1" smtClean="0">
                <a:solidFill>
                  <a:srgbClr val="FFFF00"/>
                </a:solidFill>
              </a:rPr>
              <a:t>yeron</a:t>
            </a:r>
            <a:r>
              <a:rPr lang="en-US" sz="2400" dirty="0">
                <a:solidFill>
                  <a:srgbClr val="FFFF00"/>
                </a:solidFill>
              </a:rPr>
              <a:t>" (rather than </a:t>
            </a:r>
            <a:r>
              <a:rPr lang="en-US" sz="2400" dirty="0" smtClean="0">
                <a:solidFill>
                  <a:srgbClr val="FFFF00"/>
                </a:solidFill>
              </a:rPr>
              <a:t>- </a:t>
            </a:r>
            <a:r>
              <a:rPr lang="en-US" sz="2400" dirty="0">
                <a:solidFill>
                  <a:srgbClr val="FFFF00"/>
                </a:solidFill>
              </a:rPr>
              <a:t>The remaining forms gain a written accent over the letter "</a:t>
            </a:r>
            <a:r>
              <a:rPr lang="en-US" sz="2400" dirty="0" err="1">
                <a:solidFill>
                  <a:srgbClr val="FFFF00"/>
                </a:solidFill>
              </a:rPr>
              <a:t>i</a:t>
            </a:r>
            <a:r>
              <a:rPr lang="en-US" sz="2400" dirty="0">
                <a:solidFill>
                  <a:srgbClr val="FFFF00"/>
                </a:solidFill>
              </a:rPr>
              <a:t>."</a:t>
            </a:r>
          </a:p>
        </p:txBody>
      </p:sp>
    </p:spTree>
    <p:extLst>
      <p:ext uri="{BB962C8B-B14F-4D97-AF65-F5344CB8AC3E}">
        <p14:creationId xmlns:p14="http://schemas.microsoft.com/office/powerpoint/2010/main" val="3595496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452563"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377825"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377825"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77825" y="1785610"/>
            <a:ext cx="2432050" cy="523220"/>
          </a:xfrm>
          <a:prstGeom prst="rect">
            <a:avLst/>
          </a:prstGeom>
          <a:noFill/>
        </p:spPr>
        <p:txBody>
          <a:bodyPr wrap="square" rtlCol="0">
            <a:spAutoFit/>
          </a:bodyPr>
          <a:lstStyle/>
          <a:p>
            <a:pPr algn="ctr"/>
            <a:r>
              <a:rPr lang="en-US" sz="2800" dirty="0" smtClean="0">
                <a:solidFill>
                  <a:srgbClr val="FF0000"/>
                </a:solidFill>
              </a:rPr>
              <a:t>Leer</a:t>
            </a:r>
            <a:endParaRPr lang="en-US" sz="2800" dirty="0">
              <a:solidFill>
                <a:srgbClr val="FF0000"/>
              </a:solidFill>
            </a:endParaRPr>
          </a:p>
        </p:txBody>
      </p:sp>
      <p:sp>
        <p:nvSpPr>
          <p:cNvPr id="8" name="TextBox 7"/>
          <p:cNvSpPr txBox="1"/>
          <p:nvPr/>
        </p:nvSpPr>
        <p:spPr>
          <a:xfrm>
            <a:off x="-160338" y="2820660"/>
            <a:ext cx="1889125" cy="523220"/>
          </a:xfrm>
          <a:prstGeom prst="rect">
            <a:avLst/>
          </a:prstGeom>
          <a:noFill/>
        </p:spPr>
        <p:txBody>
          <a:bodyPr wrap="square" rtlCol="0">
            <a:spAutoFit/>
          </a:bodyPr>
          <a:lstStyle/>
          <a:p>
            <a:pPr algn="ctr"/>
            <a:r>
              <a:rPr lang="en-US" sz="2800" dirty="0" err="1" smtClean="0">
                <a:solidFill>
                  <a:srgbClr val="FFFF00"/>
                </a:solidFill>
              </a:rPr>
              <a:t>Le</a:t>
            </a:r>
            <a:r>
              <a:rPr lang="en-US" sz="2800" dirty="0" err="1" smtClean="0">
                <a:solidFill>
                  <a:srgbClr val="FFFF00"/>
                </a:solidFill>
              </a:rPr>
              <a:t>í</a:t>
            </a:r>
            <a:endParaRPr lang="en-US" sz="2800" dirty="0">
              <a:solidFill>
                <a:srgbClr val="FFFF00"/>
              </a:solidFill>
            </a:endParaRPr>
          </a:p>
        </p:txBody>
      </p:sp>
      <p:sp>
        <p:nvSpPr>
          <p:cNvPr id="9" name="TextBox 8"/>
          <p:cNvSpPr txBox="1"/>
          <p:nvPr/>
        </p:nvSpPr>
        <p:spPr>
          <a:xfrm>
            <a:off x="-185738" y="3827135"/>
            <a:ext cx="1889125" cy="523220"/>
          </a:xfrm>
          <a:prstGeom prst="rect">
            <a:avLst/>
          </a:prstGeom>
          <a:noFill/>
        </p:spPr>
        <p:txBody>
          <a:bodyPr wrap="square" rtlCol="0">
            <a:spAutoFit/>
          </a:bodyPr>
          <a:lstStyle/>
          <a:p>
            <a:pPr algn="ctr"/>
            <a:r>
              <a:rPr lang="en-US" sz="2800" dirty="0" err="1" smtClean="0">
                <a:solidFill>
                  <a:srgbClr val="FFFF00"/>
                </a:solidFill>
              </a:rPr>
              <a:t>Le</a:t>
            </a:r>
            <a:r>
              <a:rPr lang="en-US" sz="2800" dirty="0" err="1" smtClean="0">
                <a:solidFill>
                  <a:srgbClr val="FFFF00"/>
                </a:solidFill>
              </a:rPr>
              <a:t>íste</a:t>
            </a:r>
            <a:endParaRPr lang="en-US" sz="2800" dirty="0">
              <a:solidFill>
                <a:srgbClr val="FFFF00"/>
              </a:solidFill>
            </a:endParaRPr>
          </a:p>
        </p:txBody>
      </p:sp>
      <p:sp>
        <p:nvSpPr>
          <p:cNvPr id="10" name="TextBox 9"/>
          <p:cNvSpPr txBox="1"/>
          <p:nvPr/>
        </p:nvSpPr>
        <p:spPr>
          <a:xfrm>
            <a:off x="-174625" y="5160635"/>
            <a:ext cx="1889125" cy="523220"/>
          </a:xfrm>
          <a:prstGeom prst="rect">
            <a:avLst/>
          </a:prstGeom>
          <a:noFill/>
        </p:spPr>
        <p:txBody>
          <a:bodyPr wrap="square" rtlCol="0">
            <a:spAutoFit/>
          </a:bodyPr>
          <a:lstStyle/>
          <a:p>
            <a:pPr algn="ctr"/>
            <a:r>
              <a:rPr lang="en-US" sz="2800" dirty="0" err="1" smtClean="0">
                <a:solidFill>
                  <a:srgbClr val="FFFF00"/>
                </a:solidFill>
              </a:rPr>
              <a:t>Ley</a:t>
            </a:r>
            <a:r>
              <a:rPr lang="en-US" sz="2800" dirty="0" err="1" smtClean="0">
                <a:solidFill>
                  <a:srgbClr val="FFFF00"/>
                </a:solidFill>
              </a:rPr>
              <a:t>ó</a:t>
            </a:r>
            <a:endParaRPr lang="en-US" sz="2800" dirty="0">
              <a:solidFill>
                <a:srgbClr val="FFFF00"/>
              </a:solidFill>
            </a:endParaRPr>
          </a:p>
        </p:txBody>
      </p:sp>
      <p:sp>
        <p:nvSpPr>
          <p:cNvPr id="11" name="TextBox 10"/>
          <p:cNvSpPr txBox="1"/>
          <p:nvPr/>
        </p:nvSpPr>
        <p:spPr>
          <a:xfrm>
            <a:off x="1352549" y="2820660"/>
            <a:ext cx="1889125" cy="523220"/>
          </a:xfrm>
          <a:prstGeom prst="rect">
            <a:avLst/>
          </a:prstGeom>
          <a:noFill/>
        </p:spPr>
        <p:txBody>
          <a:bodyPr wrap="square" rtlCol="0">
            <a:spAutoFit/>
          </a:bodyPr>
          <a:lstStyle/>
          <a:p>
            <a:pPr algn="ctr"/>
            <a:r>
              <a:rPr lang="en-US" sz="2800" dirty="0" err="1" smtClean="0">
                <a:solidFill>
                  <a:srgbClr val="FFFF00"/>
                </a:solidFill>
              </a:rPr>
              <a:t>Le</a:t>
            </a:r>
            <a:r>
              <a:rPr lang="en-US" sz="2800" dirty="0" err="1" smtClean="0">
                <a:solidFill>
                  <a:srgbClr val="FFFF00"/>
                </a:solidFill>
              </a:rPr>
              <a:t>ímos</a:t>
            </a:r>
            <a:endParaRPr lang="en-US" sz="2800" dirty="0">
              <a:solidFill>
                <a:srgbClr val="FFFF00"/>
              </a:solidFill>
            </a:endParaRPr>
          </a:p>
        </p:txBody>
      </p:sp>
      <p:sp>
        <p:nvSpPr>
          <p:cNvPr id="12" name="TextBox 11"/>
          <p:cNvSpPr txBox="1"/>
          <p:nvPr/>
        </p:nvSpPr>
        <p:spPr>
          <a:xfrm>
            <a:off x="1423987" y="3954135"/>
            <a:ext cx="1889125" cy="523220"/>
          </a:xfrm>
          <a:prstGeom prst="rect">
            <a:avLst/>
          </a:prstGeom>
          <a:noFill/>
        </p:spPr>
        <p:txBody>
          <a:bodyPr wrap="square" rtlCol="0">
            <a:spAutoFit/>
          </a:bodyPr>
          <a:lstStyle/>
          <a:p>
            <a:pPr algn="ctr"/>
            <a:r>
              <a:rPr lang="en-US" sz="2800" dirty="0" err="1" smtClean="0">
                <a:solidFill>
                  <a:srgbClr val="FFFF00"/>
                </a:solidFill>
              </a:rPr>
              <a:t>Le</a:t>
            </a:r>
            <a:r>
              <a:rPr lang="en-US" sz="2800" dirty="0" err="1" smtClean="0">
                <a:solidFill>
                  <a:srgbClr val="FFFF00"/>
                </a:solidFill>
              </a:rPr>
              <a:t>ísteis</a:t>
            </a:r>
            <a:endParaRPr lang="en-US" sz="2800" dirty="0">
              <a:solidFill>
                <a:srgbClr val="FFFF00"/>
              </a:solidFill>
            </a:endParaRPr>
          </a:p>
        </p:txBody>
      </p:sp>
      <p:sp>
        <p:nvSpPr>
          <p:cNvPr id="13" name="TextBox 12"/>
          <p:cNvSpPr txBox="1"/>
          <p:nvPr/>
        </p:nvSpPr>
        <p:spPr>
          <a:xfrm>
            <a:off x="1417637" y="5160635"/>
            <a:ext cx="1889125" cy="523220"/>
          </a:xfrm>
          <a:prstGeom prst="rect">
            <a:avLst/>
          </a:prstGeom>
          <a:noFill/>
        </p:spPr>
        <p:txBody>
          <a:bodyPr wrap="square" rtlCol="0">
            <a:spAutoFit/>
          </a:bodyPr>
          <a:lstStyle/>
          <a:p>
            <a:pPr algn="ctr"/>
            <a:r>
              <a:rPr lang="en-US" sz="2800" dirty="0" err="1" smtClean="0">
                <a:solidFill>
                  <a:srgbClr val="FFFF00"/>
                </a:solidFill>
              </a:rPr>
              <a:t>Leyeron</a:t>
            </a:r>
            <a:endParaRPr lang="en-US" sz="2800" dirty="0">
              <a:solidFill>
                <a:srgbClr val="FFFF00"/>
              </a:solidFill>
            </a:endParaRPr>
          </a:p>
        </p:txBody>
      </p:sp>
      <p:cxnSp>
        <p:nvCxnSpPr>
          <p:cNvPr id="14" name="Straight Connector 13"/>
          <p:cNvCxnSpPr/>
          <p:nvPr/>
        </p:nvCxnSpPr>
        <p:spPr>
          <a:xfrm>
            <a:off x="7646988" y="253425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6651625" y="354390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6651625" y="490280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651625" y="1788130"/>
            <a:ext cx="1889125" cy="523220"/>
          </a:xfrm>
          <a:prstGeom prst="rect">
            <a:avLst/>
          </a:prstGeom>
          <a:noFill/>
        </p:spPr>
        <p:txBody>
          <a:bodyPr wrap="square" rtlCol="0">
            <a:spAutoFit/>
          </a:bodyPr>
          <a:lstStyle/>
          <a:p>
            <a:pPr algn="ctr"/>
            <a:r>
              <a:rPr lang="en-US" sz="2800" dirty="0" err="1" smtClean="0">
                <a:solidFill>
                  <a:srgbClr val="FF0000"/>
                </a:solidFill>
              </a:rPr>
              <a:t>Incluir</a:t>
            </a:r>
            <a:endParaRPr lang="en-US" sz="2800" dirty="0">
              <a:solidFill>
                <a:srgbClr val="FF0000"/>
              </a:solidFill>
            </a:endParaRPr>
          </a:p>
        </p:txBody>
      </p:sp>
      <p:sp>
        <p:nvSpPr>
          <p:cNvPr id="18" name="TextBox 17"/>
          <p:cNvSpPr txBox="1"/>
          <p:nvPr/>
        </p:nvSpPr>
        <p:spPr>
          <a:xfrm>
            <a:off x="6113462" y="2823180"/>
            <a:ext cx="1889125" cy="523220"/>
          </a:xfrm>
          <a:prstGeom prst="rect">
            <a:avLst/>
          </a:prstGeom>
          <a:noFill/>
        </p:spPr>
        <p:txBody>
          <a:bodyPr wrap="square" rtlCol="0">
            <a:spAutoFit/>
          </a:bodyPr>
          <a:lstStyle/>
          <a:p>
            <a:pPr algn="ctr"/>
            <a:r>
              <a:rPr lang="en-US" sz="2800" dirty="0" err="1" smtClean="0">
                <a:solidFill>
                  <a:srgbClr val="FFFF00"/>
                </a:solidFill>
              </a:rPr>
              <a:t>Incu</a:t>
            </a:r>
            <a:r>
              <a:rPr lang="en-US" sz="2800" dirty="0" err="1" smtClean="0">
                <a:solidFill>
                  <a:srgbClr val="FFFF00"/>
                </a:solidFill>
              </a:rPr>
              <a:t>í</a:t>
            </a:r>
            <a:endParaRPr lang="en-US" sz="2800" dirty="0">
              <a:solidFill>
                <a:srgbClr val="FFFF00"/>
              </a:solidFill>
            </a:endParaRPr>
          </a:p>
        </p:txBody>
      </p:sp>
      <p:sp>
        <p:nvSpPr>
          <p:cNvPr id="19" name="TextBox 18"/>
          <p:cNvSpPr txBox="1"/>
          <p:nvPr/>
        </p:nvSpPr>
        <p:spPr>
          <a:xfrm>
            <a:off x="6099175" y="3942040"/>
            <a:ext cx="1889125" cy="461665"/>
          </a:xfrm>
          <a:prstGeom prst="rect">
            <a:avLst/>
          </a:prstGeom>
          <a:noFill/>
        </p:spPr>
        <p:txBody>
          <a:bodyPr wrap="square" rtlCol="0">
            <a:spAutoFit/>
          </a:bodyPr>
          <a:lstStyle/>
          <a:p>
            <a:pPr algn="ctr"/>
            <a:r>
              <a:rPr lang="en-US" sz="2400" dirty="0" err="1" smtClean="0">
                <a:solidFill>
                  <a:srgbClr val="FFFF00"/>
                </a:solidFill>
              </a:rPr>
              <a:t>Inclu</a:t>
            </a:r>
            <a:r>
              <a:rPr lang="en-US" sz="2400" dirty="0" err="1" smtClean="0">
                <a:solidFill>
                  <a:srgbClr val="FFFF00"/>
                </a:solidFill>
              </a:rPr>
              <a:t>íste</a:t>
            </a:r>
            <a:endParaRPr lang="en-US" sz="2800" dirty="0">
              <a:solidFill>
                <a:srgbClr val="FFFF00"/>
              </a:solidFill>
            </a:endParaRPr>
          </a:p>
        </p:txBody>
      </p:sp>
      <p:sp>
        <p:nvSpPr>
          <p:cNvPr id="20" name="TextBox 19"/>
          <p:cNvSpPr txBox="1"/>
          <p:nvPr/>
        </p:nvSpPr>
        <p:spPr>
          <a:xfrm>
            <a:off x="6099175" y="5163155"/>
            <a:ext cx="1889125" cy="523220"/>
          </a:xfrm>
          <a:prstGeom prst="rect">
            <a:avLst/>
          </a:prstGeom>
          <a:noFill/>
        </p:spPr>
        <p:txBody>
          <a:bodyPr wrap="square" rtlCol="0">
            <a:spAutoFit/>
          </a:bodyPr>
          <a:lstStyle/>
          <a:p>
            <a:pPr algn="ctr"/>
            <a:r>
              <a:rPr lang="en-US" sz="2800" dirty="0" err="1" smtClean="0">
                <a:solidFill>
                  <a:srgbClr val="FFFF00"/>
                </a:solidFill>
              </a:rPr>
              <a:t>Incluy</a:t>
            </a:r>
            <a:r>
              <a:rPr lang="en-US" sz="2800" dirty="0" err="1" smtClean="0">
                <a:solidFill>
                  <a:srgbClr val="FFFF00"/>
                </a:solidFill>
              </a:rPr>
              <a:t>ó</a:t>
            </a:r>
            <a:endParaRPr lang="en-US" sz="2800" dirty="0">
              <a:solidFill>
                <a:srgbClr val="FFFF00"/>
              </a:solidFill>
            </a:endParaRPr>
          </a:p>
        </p:txBody>
      </p:sp>
      <p:sp>
        <p:nvSpPr>
          <p:cNvPr id="21" name="TextBox 20"/>
          <p:cNvSpPr txBox="1"/>
          <p:nvPr/>
        </p:nvSpPr>
        <p:spPr>
          <a:xfrm>
            <a:off x="7550150" y="2823180"/>
            <a:ext cx="1889125" cy="461665"/>
          </a:xfrm>
          <a:prstGeom prst="rect">
            <a:avLst/>
          </a:prstGeom>
          <a:noFill/>
        </p:spPr>
        <p:txBody>
          <a:bodyPr wrap="square" rtlCol="0">
            <a:spAutoFit/>
          </a:bodyPr>
          <a:lstStyle/>
          <a:p>
            <a:pPr algn="ctr"/>
            <a:r>
              <a:rPr lang="en-US" sz="2400" dirty="0" err="1" smtClean="0">
                <a:solidFill>
                  <a:srgbClr val="FFFF00"/>
                </a:solidFill>
              </a:rPr>
              <a:t>Inclu</a:t>
            </a:r>
            <a:r>
              <a:rPr lang="en-US" sz="2400" dirty="0" err="1" smtClean="0">
                <a:solidFill>
                  <a:srgbClr val="FFFF00"/>
                </a:solidFill>
              </a:rPr>
              <a:t>ímos</a:t>
            </a:r>
            <a:endParaRPr lang="en-US" sz="2800" dirty="0">
              <a:solidFill>
                <a:srgbClr val="FFFF00"/>
              </a:solidFill>
            </a:endParaRPr>
          </a:p>
        </p:txBody>
      </p:sp>
      <p:sp>
        <p:nvSpPr>
          <p:cNvPr id="22" name="TextBox 21"/>
          <p:cNvSpPr txBox="1"/>
          <p:nvPr/>
        </p:nvSpPr>
        <p:spPr>
          <a:xfrm>
            <a:off x="7407275" y="3682950"/>
            <a:ext cx="1889125" cy="461665"/>
          </a:xfrm>
          <a:prstGeom prst="rect">
            <a:avLst/>
          </a:prstGeom>
          <a:noFill/>
        </p:spPr>
        <p:txBody>
          <a:bodyPr wrap="square" rtlCol="0">
            <a:spAutoFit/>
          </a:bodyPr>
          <a:lstStyle/>
          <a:p>
            <a:pPr algn="ctr"/>
            <a:r>
              <a:rPr lang="en-US" sz="2400" dirty="0" err="1" smtClean="0">
                <a:solidFill>
                  <a:srgbClr val="FFFF00"/>
                </a:solidFill>
              </a:rPr>
              <a:t>Inclu</a:t>
            </a:r>
            <a:r>
              <a:rPr lang="en-US" sz="2400" dirty="0" err="1" smtClean="0">
                <a:solidFill>
                  <a:srgbClr val="FFFF00"/>
                </a:solidFill>
              </a:rPr>
              <a:t>ísteis</a:t>
            </a:r>
            <a:endParaRPr lang="en-US" sz="2800" dirty="0">
              <a:solidFill>
                <a:srgbClr val="FFFF00"/>
              </a:solidFill>
            </a:endParaRPr>
          </a:p>
        </p:txBody>
      </p:sp>
      <p:sp>
        <p:nvSpPr>
          <p:cNvPr id="23" name="TextBox 22"/>
          <p:cNvSpPr txBox="1"/>
          <p:nvPr/>
        </p:nvSpPr>
        <p:spPr>
          <a:xfrm>
            <a:off x="7550150" y="5160635"/>
            <a:ext cx="1889125" cy="461665"/>
          </a:xfrm>
          <a:prstGeom prst="rect">
            <a:avLst/>
          </a:prstGeom>
          <a:noFill/>
        </p:spPr>
        <p:txBody>
          <a:bodyPr wrap="square" rtlCol="0">
            <a:spAutoFit/>
          </a:bodyPr>
          <a:lstStyle/>
          <a:p>
            <a:pPr algn="ctr"/>
            <a:r>
              <a:rPr lang="en-US" sz="2400" dirty="0" err="1" smtClean="0">
                <a:solidFill>
                  <a:srgbClr val="FFFF00"/>
                </a:solidFill>
              </a:rPr>
              <a:t>Incluyeron</a:t>
            </a:r>
            <a:endParaRPr lang="en-US" sz="2800" dirty="0">
              <a:solidFill>
                <a:srgbClr val="FFFF00"/>
              </a:solidFill>
            </a:endParaRPr>
          </a:p>
        </p:txBody>
      </p:sp>
      <p:cxnSp>
        <p:nvCxnSpPr>
          <p:cNvPr id="24" name="Straight Connector 23"/>
          <p:cNvCxnSpPr/>
          <p:nvPr/>
        </p:nvCxnSpPr>
        <p:spPr>
          <a:xfrm>
            <a:off x="4749799"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3754436"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3754436"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754435" y="1785610"/>
            <a:ext cx="2384427" cy="523220"/>
          </a:xfrm>
          <a:prstGeom prst="rect">
            <a:avLst/>
          </a:prstGeom>
          <a:noFill/>
        </p:spPr>
        <p:txBody>
          <a:bodyPr wrap="square" rtlCol="0">
            <a:spAutoFit/>
          </a:bodyPr>
          <a:lstStyle/>
          <a:p>
            <a:pPr algn="ctr"/>
            <a:r>
              <a:rPr lang="en-US" sz="2800" dirty="0" err="1" smtClean="0">
                <a:solidFill>
                  <a:srgbClr val="FF0000"/>
                </a:solidFill>
              </a:rPr>
              <a:t>Caer</a:t>
            </a:r>
            <a:endParaRPr lang="en-US" sz="2800" dirty="0">
              <a:solidFill>
                <a:srgbClr val="FF0000"/>
              </a:solidFill>
            </a:endParaRPr>
          </a:p>
        </p:txBody>
      </p:sp>
      <p:sp>
        <p:nvSpPr>
          <p:cNvPr id="28" name="TextBox 27"/>
          <p:cNvSpPr txBox="1"/>
          <p:nvPr/>
        </p:nvSpPr>
        <p:spPr>
          <a:xfrm>
            <a:off x="3216273" y="2820660"/>
            <a:ext cx="1889125" cy="523220"/>
          </a:xfrm>
          <a:prstGeom prst="rect">
            <a:avLst/>
          </a:prstGeom>
          <a:noFill/>
        </p:spPr>
        <p:txBody>
          <a:bodyPr wrap="square" rtlCol="0">
            <a:spAutoFit/>
          </a:bodyPr>
          <a:lstStyle/>
          <a:p>
            <a:pPr algn="ctr"/>
            <a:r>
              <a:rPr lang="en-US" sz="2800" dirty="0" err="1" smtClean="0">
                <a:solidFill>
                  <a:srgbClr val="FFFF00"/>
                </a:solidFill>
              </a:rPr>
              <a:t>Ca</a:t>
            </a:r>
            <a:r>
              <a:rPr lang="en-US" sz="2800" dirty="0" err="1" smtClean="0">
                <a:solidFill>
                  <a:srgbClr val="FFFF00"/>
                </a:solidFill>
              </a:rPr>
              <a:t>í</a:t>
            </a:r>
            <a:endParaRPr lang="en-US" sz="2800" dirty="0">
              <a:solidFill>
                <a:srgbClr val="FFFF00"/>
              </a:solidFill>
            </a:endParaRPr>
          </a:p>
        </p:txBody>
      </p:sp>
      <p:sp>
        <p:nvSpPr>
          <p:cNvPr id="29" name="TextBox 28"/>
          <p:cNvSpPr txBox="1"/>
          <p:nvPr/>
        </p:nvSpPr>
        <p:spPr>
          <a:xfrm>
            <a:off x="2987674" y="3695045"/>
            <a:ext cx="1889125" cy="523220"/>
          </a:xfrm>
          <a:prstGeom prst="rect">
            <a:avLst/>
          </a:prstGeom>
          <a:noFill/>
        </p:spPr>
        <p:txBody>
          <a:bodyPr wrap="square" rtlCol="0">
            <a:spAutoFit/>
          </a:bodyPr>
          <a:lstStyle/>
          <a:p>
            <a:pPr algn="ctr"/>
            <a:r>
              <a:rPr lang="en-US" sz="2800" dirty="0" err="1" smtClean="0">
                <a:solidFill>
                  <a:srgbClr val="FFFF00"/>
                </a:solidFill>
              </a:rPr>
              <a:t>Ca</a:t>
            </a:r>
            <a:r>
              <a:rPr lang="en-US" sz="2800" dirty="0" err="1" smtClean="0">
                <a:solidFill>
                  <a:srgbClr val="FFFF00"/>
                </a:solidFill>
              </a:rPr>
              <a:t>íste</a:t>
            </a:r>
            <a:endParaRPr lang="en-US" sz="2800" dirty="0">
              <a:solidFill>
                <a:srgbClr val="FFFF00"/>
              </a:solidFill>
            </a:endParaRPr>
          </a:p>
        </p:txBody>
      </p:sp>
      <p:sp>
        <p:nvSpPr>
          <p:cNvPr id="30" name="TextBox 29"/>
          <p:cNvSpPr txBox="1"/>
          <p:nvPr/>
        </p:nvSpPr>
        <p:spPr>
          <a:xfrm>
            <a:off x="3114672" y="5160635"/>
            <a:ext cx="1889125" cy="523220"/>
          </a:xfrm>
          <a:prstGeom prst="rect">
            <a:avLst/>
          </a:prstGeom>
          <a:noFill/>
        </p:spPr>
        <p:txBody>
          <a:bodyPr wrap="square" rtlCol="0">
            <a:spAutoFit/>
          </a:bodyPr>
          <a:lstStyle/>
          <a:p>
            <a:pPr algn="ctr"/>
            <a:r>
              <a:rPr lang="en-US" sz="2800" dirty="0" err="1" smtClean="0">
                <a:solidFill>
                  <a:srgbClr val="FFFF00"/>
                </a:solidFill>
              </a:rPr>
              <a:t>Cay</a:t>
            </a:r>
            <a:r>
              <a:rPr lang="en-US" sz="2800" dirty="0" err="1" smtClean="0">
                <a:solidFill>
                  <a:srgbClr val="FFFF00"/>
                </a:solidFill>
              </a:rPr>
              <a:t>ó</a:t>
            </a:r>
            <a:endParaRPr lang="en-US" sz="2800" dirty="0">
              <a:solidFill>
                <a:srgbClr val="FFFF00"/>
              </a:solidFill>
            </a:endParaRPr>
          </a:p>
        </p:txBody>
      </p:sp>
      <p:sp>
        <p:nvSpPr>
          <p:cNvPr id="31" name="TextBox 30"/>
          <p:cNvSpPr txBox="1"/>
          <p:nvPr/>
        </p:nvSpPr>
        <p:spPr>
          <a:xfrm>
            <a:off x="4652961" y="2820660"/>
            <a:ext cx="1889125" cy="523220"/>
          </a:xfrm>
          <a:prstGeom prst="rect">
            <a:avLst/>
          </a:prstGeom>
          <a:noFill/>
        </p:spPr>
        <p:txBody>
          <a:bodyPr wrap="square" rtlCol="0">
            <a:spAutoFit/>
          </a:bodyPr>
          <a:lstStyle/>
          <a:p>
            <a:pPr algn="ctr"/>
            <a:r>
              <a:rPr lang="en-US" sz="2800" dirty="0" err="1" smtClean="0">
                <a:solidFill>
                  <a:srgbClr val="FFFF00"/>
                </a:solidFill>
              </a:rPr>
              <a:t>Ca</a:t>
            </a:r>
            <a:r>
              <a:rPr lang="en-US" sz="2800" dirty="0" err="1" smtClean="0">
                <a:solidFill>
                  <a:srgbClr val="FFFF00"/>
                </a:solidFill>
              </a:rPr>
              <a:t>ímos</a:t>
            </a:r>
            <a:endParaRPr lang="en-US" sz="2800" dirty="0">
              <a:solidFill>
                <a:srgbClr val="FFFF00"/>
              </a:solidFill>
            </a:endParaRPr>
          </a:p>
        </p:txBody>
      </p:sp>
      <p:sp>
        <p:nvSpPr>
          <p:cNvPr id="32" name="TextBox 31"/>
          <p:cNvSpPr txBox="1"/>
          <p:nvPr/>
        </p:nvSpPr>
        <p:spPr>
          <a:xfrm>
            <a:off x="4652961" y="3954135"/>
            <a:ext cx="1889125" cy="523220"/>
          </a:xfrm>
          <a:prstGeom prst="rect">
            <a:avLst/>
          </a:prstGeom>
          <a:noFill/>
        </p:spPr>
        <p:txBody>
          <a:bodyPr wrap="square" rtlCol="0">
            <a:spAutoFit/>
          </a:bodyPr>
          <a:lstStyle/>
          <a:p>
            <a:pPr algn="ctr"/>
            <a:r>
              <a:rPr lang="en-US" sz="2800" dirty="0" err="1" smtClean="0">
                <a:solidFill>
                  <a:srgbClr val="FFFF00"/>
                </a:solidFill>
              </a:rPr>
              <a:t>Ca</a:t>
            </a:r>
            <a:r>
              <a:rPr lang="en-US" sz="2800" dirty="0" err="1" smtClean="0">
                <a:solidFill>
                  <a:srgbClr val="FFFF00"/>
                </a:solidFill>
              </a:rPr>
              <a:t>ísteis</a:t>
            </a:r>
            <a:endParaRPr lang="en-US" sz="2800" dirty="0">
              <a:solidFill>
                <a:srgbClr val="FFFF00"/>
              </a:solidFill>
            </a:endParaRPr>
          </a:p>
        </p:txBody>
      </p:sp>
      <p:sp>
        <p:nvSpPr>
          <p:cNvPr id="33" name="TextBox 32"/>
          <p:cNvSpPr txBox="1"/>
          <p:nvPr/>
        </p:nvSpPr>
        <p:spPr>
          <a:xfrm>
            <a:off x="4698998" y="5160635"/>
            <a:ext cx="1889125" cy="523220"/>
          </a:xfrm>
          <a:prstGeom prst="rect">
            <a:avLst/>
          </a:prstGeom>
          <a:noFill/>
        </p:spPr>
        <p:txBody>
          <a:bodyPr wrap="square" rtlCol="0">
            <a:spAutoFit/>
          </a:bodyPr>
          <a:lstStyle/>
          <a:p>
            <a:pPr algn="ctr"/>
            <a:r>
              <a:rPr lang="en-US" sz="2800" dirty="0" err="1" smtClean="0">
                <a:solidFill>
                  <a:srgbClr val="FFFF00"/>
                </a:solidFill>
              </a:rPr>
              <a:t>Cayeron</a:t>
            </a:r>
            <a:endParaRPr lang="en-US" sz="2800" dirty="0">
              <a:solidFill>
                <a:srgbClr val="FFFF00"/>
              </a:solidFill>
            </a:endParaRPr>
          </a:p>
        </p:txBody>
      </p:sp>
      <p:sp>
        <p:nvSpPr>
          <p:cNvPr id="34" name="TextBox 33"/>
          <p:cNvSpPr txBox="1"/>
          <p:nvPr/>
        </p:nvSpPr>
        <p:spPr>
          <a:xfrm>
            <a:off x="69850" y="56862"/>
            <a:ext cx="8572500" cy="584776"/>
          </a:xfrm>
          <a:prstGeom prst="rect">
            <a:avLst/>
          </a:prstGeom>
          <a:noFill/>
        </p:spPr>
        <p:txBody>
          <a:bodyPr wrap="square" rtlCol="0">
            <a:spAutoFit/>
          </a:bodyPr>
          <a:lstStyle/>
          <a:p>
            <a:r>
              <a:rPr lang="en-US" sz="3200" dirty="0" err="1" smtClean="0"/>
              <a:t>Ejemplos</a:t>
            </a:r>
            <a:r>
              <a:rPr lang="en-US" sz="3200" dirty="0" smtClean="0"/>
              <a:t> de </a:t>
            </a:r>
            <a:r>
              <a:rPr lang="en-US" sz="3200" dirty="0" err="1" smtClean="0"/>
              <a:t>verbos</a:t>
            </a:r>
            <a:r>
              <a:rPr lang="en-US" sz="3200" dirty="0" smtClean="0"/>
              <a:t> </a:t>
            </a:r>
            <a:r>
              <a:rPr lang="en-US" sz="3200" dirty="0" err="1" smtClean="0"/>
              <a:t>que</a:t>
            </a:r>
            <a:r>
              <a:rPr lang="en-US" sz="3200" dirty="0" smtClean="0"/>
              <a:t> </a:t>
            </a:r>
            <a:r>
              <a:rPr lang="en-US" sz="3200" dirty="0" err="1" smtClean="0"/>
              <a:t>necesitan</a:t>
            </a:r>
            <a:r>
              <a:rPr lang="en-US" sz="3200" dirty="0" smtClean="0"/>
              <a:t> </a:t>
            </a:r>
            <a:r>
              <a:rPr lang="en-US" sz="3200" dirty="0" smtClean="0">
                <a:solidFill>
                  <a:srgbClr val="FF0000"/>
                </a:solidFill>
              </a:rPr>
              <a:t>¡</a:t>
            </a:r>
            <a:r>
              <a:rPr lang="en-US" sz="3200" dirty="0" err="1" smtClean="0">
                <a:solidFill>
                  <a:srgbClr val="FF0000"/>
                </a:solidFill>
              </a:rPr>
              <a:t>S</a:t>
            </a:r>
            <a:r>
              <a:rPr lang="en-US" sz="3200" dirty="0" err="1" smtClean="0">
                <a:solidFill>
                  <a:srgbClr val="FF0000"/>
                </a:solidFill>
              </a:rPr>
              <a:t>úper</a:t>
            </a:r>
            <a:r>
              <a:rPr lang="en-US" sz="3200" dirty="0" smtClean="0">
                <a:solidFill>
                  <a:srgbClr val="FF0000"/>
                </a:solidFill>
              </a:rPr>
              <a:t> Y!</a:t>
            </a:r>
            <a:r>
              <a:rPr lang="en-US" sz="3200" dirty="0" smtClean="0"/>
              <a:t>:</a:t>
            </a:r>
          </a:p>
        </p:txBody>
      </p:sp>
    </p:spTree>
    <p:extLst>
      <p:ext uri="{BB962C8B-B14F-4D97-AF65-F5344CB8AC3E}">
        <p14:creationId xmlns:p14="http://schemas.microsoft.com/office/powerpoint/2010/main" val="2215123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heel(1)">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heel(1)">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heel(1)">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heel(1)">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heel(1)">
                                      <p:cBhvr>
                                        <p:cTn id="56" dur="500"/>
                                        <p:tgtEl>
                                          <p:spTgt spid="29"/>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heel(1)">
                                      <p:cBhvr>
                                        <p:cTn id="61" dur="500"/>
                                        <p:tgtEl>
                                          <p:spTgt spid="30"/>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heel(1)">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heel(1)">
                                      <p:cBhvr>
                                        <p:cTn id="71" dur="50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heel(1)">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heel(1)">
                                      <p:cBhvr>
                                        <p:cTn id="81" dur="50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heel(1)">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heel(1)">
                                      <p:cBhvr>
                                        <p:cTn id="91" dur="500"/>
                                        <p:tgtEl>
                                          <p:spTgt spid="20"/>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heel(1)">
                                      <p:cBhvr>
                                        <p:cTn id="96" dur="500"/>
                                        <p:tgtEl>
                                          <p:spTgt spid="21"/>
                                        </p:tgtEl>
                                      </p:cBhvr>
                                    </p:animEffect>
                                  </p:childTnLst>
                                </p:cTn>
                              </p:par>
                            </p:childTnLst>
                          </p:cTn>
                        </p:par>
                      </p:childTnLst>
                    </p:cTn>
                  </p:par>
                  <p:par>
                    <p:cTn id="97" fill="hold">
                      <p:stCondLst>
                        <p:cond delay="indefinite"/>
                      </p:stCondLst>
                      <p:childTnLst>
                        <p:par>
                          <p:cTn id="98" fill="hold">
                            <p:stCondLst>
                              <p:cond delay="0"/>
                            </p:stCondLst>
                            <p:childTnLst>
                              <p:par>
                                <p:cTn id="99" presetID="21" presetClass="entr" presetSubtype="1"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heel(1)">
                                      <p:cBhvr>
                                        <p:cTn id="101" dur="500"/>
                                        <p:tgtEl>
                                          <p:spTgt spid="22"/>
                                        </p:tgtEl>
                                      </p:cBhvr>
                                    </p:animEffect>
                                  </p:childTnLst>
                                </p:cTn>
                              </p:par>
                            </p:childTnLst>
                          </p:cTn>
                        </p:par>
                      </p:childTnLst>
                    </p:cTn>
                  </p:par>
                  <p:par>
                    <p:cTn id="102" fill="hold">
                      <p:stCondLst>
                        <p:cond delay="indefinite"/>
                      </p:stCondLst>
                      <p:childTnLst>
                        <p:par>
                          <p:cTn id="103" fill="hold">
                            <p:stCondLst>
                              <p:cond delay="0"/>
                            </p:stCondLst>
                            <p:childTnLst>
                              <p:par>
                                <p:cTn id="104" presetID="21" presetClass="entr" presetSubtype="1" fill="hold" grpId="0" nodeType="click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wheel(1)">
                                      <p:cBhvr>
                                        <p:cTn id="10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7" grpId="0"/>
      <p:bldP spid="18" grpId="0"/>
      <p:bldP spid="19" grpId="0"/>
      <p:bldP spid="20" grpId="0"/>
      <p:bldP spid="21" grpId="0"/>
      <p:bldP spid="22" grpId="0"/>
      <p:bldP spid="23" grpId="0"/>
      <p:bldP spid="27" grpId="0"/>
      <p:bldP spid="28" grpId="0"/>
      <p:bldP spid="29" grpId="0"/>
      <p:bldP spid="30" grpId="0"/>
      <p:bldP spid="31"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250" y="349250"/>
            <a:ext cx="8572500" cy="584776"/>
          </a:xfrm>
          <a:prstGeom prst="rect">
            <a:avLst/>
          </a:prstGeom>
          <a:noFill/>
        </p:spPr>
        <p:txBody>
          <a:bodyPr wrap="square" rtlCol="0">
            <a:spAutoFit/>
          </a:bodyPr>
          <a:lstStyle/>
          <a:p>
            <a:r>
              <a:rPr lang="en-US" sz="3200" dirty="0" smtClean="0"/>
              <a:t>4.)	</a:t>
            </a:r>
            <a:r>
              <a:rPr lang="en-US" sz="3200" dirty="0" err="1" smtClean="0"/>
              <a:t>Ver</a:t>
            </a:r>
            <a:r>
              <a:rPr lang="en-US" sz="3200" dirty="0" smtClean="0"/>
              <a:t>, </a:t>
            </a:r>
            <a:r>
              <a:rPr lang="en-US" sz="3200" dirty="0" err="1" smtClean="0"/>
              <a:t>Ir</a:t>
            </a:r>
            <a:r>
              <a:rPr lang="en-US" sz="3200" dirty="0" smtClean="0"/>
              <a:t>, y </a:t>
            </a:r>
            <a:r>
              <a:rPr lang="en-US" sz="3200" dirty="0" err="1" smtClean="0"/>
              <a:t>Ser</a:t>
            </a:r>
            <a:endParaRPr lang="en-US" sz="3200" dirty="0" smtClean="0"/>
          </a:p>
        </p:txBody>
      </p:sp>
      <p:sp>
        <p:nvSpPr>
          <p:cNvPr id="6" name="TextBox 5"/>
          <p:cNvSpPr txBox="1"/>
          <p:nvPr/>
        </p:nvSpPr>
        <p:spPr>
          <a:xfrm>
            <a:off x="920750" y="947301"/>
            <a:ext cx="8001000" cy="984885"/>
          </a:xfrm>
          <a:prstGeom prst="rect">
            <a:avLst/>
          </a:prstGeom>
          <a:noFill/>
        </p:spPr>
        <p:txBody>
          <a:bodyPr wrap="square" rtlCol="0">
            <a:spAutoFit/>
          </a:bodyPr>
          <a:lstStyle/>
          <a:p>
            <a:r>
              <a:rPr lang="en-US" sz="4000" dirty="0" err="1" smtClean="0">
                <a:solidFill>
                  <a:srgbClr val="FFFF00"/>
                </a:solidFill>
              </a:rPr>
              <a:t>Ver</a:t>
            </a:r>
            <a:r>
              <a:rPr lang="en-US" sz="4000" dirty="0" smtClean="0">
                <a:solidFill>
                  <a:srgbClr val="FFFF00"/>
                </a:solidFill>
              </a:rPr>
              <a:t>, </a:t>
            </a:r>
            <a:r>
              <a:rPr lang="en-US" sz="4000" dirty="0" err="1" smtClean="0">
                <a:solidFill>
                  <a:srgbClr val="FFFF00"/>
                </a:solidFill>
              </a:rPr>
              <a:t>Ir</a:t>
            </a:r>
            <a:r>
              <a:rPr lang="en-US" sz="4000" dirty="0" smtClean="0">
                <a:solidFill>
                  <a:srgbClr val="FFFF00"/>
                </a:solidFill>
              </a:rPr>
              <a:t>, y </a:t>
            </a:r>
            <a:r>
              <a:rPr lang="en-US" sz="4000" dirty="0" err="1" smtClean="0">
                <a:solidFill>
                  <a:srgbClr val="FFFF00"/>
                </a:solidFill>
              </a:rPr>
              <a:t>Ser</a:t>
            </a:r>
            <a:r>
              <a:rPr lang="en-US" sz="4000" dirty="0" smtClean="0">
                <a:solidFill>
                  <a:srgbClr val="FFFF00"/>
                </a:solidFill>
              </a:rPr>
              <a:t> son </a:t>
            </a:r>
            <a:r>
              <a:rPr lang="en-US" sz="4000" dirty="0" err="1" smtClean="0">
                <a:solidFill>
                  <a:srgbClr val="FFFF00"/>
                </a:solidFill>
              </a:rPr>
              <a:t>especiales</a:t>
            </a:r>
            <a:r>
              <a:rPr lang="en-US" sz="4000" dirty="0" smtClean="0">
                <a:solidFill>
                  <a:srgbClr val="FFFF00"/>
                </a:solidFill>
              </a:rPr>
              <a:t> =]</a:t>
            </a:r>
            <a:endParaRPr lang="en-US" sz="4000" dirty="0">
              <a:solidFill>
                <a:srgbClr val="FFFF00"/>
              </a:solidFill>
            </a:endParaRPr>
          </a:p>
          <a:p>
            <a:endParaRPr lang="en-US" dirty="0"/>
          </a:p>
        </p:txBody>
      </p:sp>
      <p:cxnSp>
        <p:nvCxnSpPr>
          <p:cNvPr id="9" name="Straight Connector 8"/>
          <p:cNvCxnSpPr/>
          <p:nvPr/>
        </p:nvCxnSpPr>
        <p:spPr>
          <a:xfrm>
            <a:off x="1452563"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377825"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77825"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77825" y="1785610"/>
            <a:ext cx="2432050" cy="523220"/>
          </a:xfrm>
          <a:prstGeom prst="rect">
            <a:avLst/>
          </a:prstGeom>
          <a:noFill/>
        </p:spPr>
        <p:txBody>
          <a:bodyPr wrap="square" rtlCol="0">
            <a:spAutoFit/>
          </a:bodyPr>
          <a:lstStyle/>
          <a:p>
            <a:pPr algn="ctr"/>
            <a:r>
              <a:rPr lang="en-US" sz="2800" dirty="0" err="1" smtClean="0">
                <a:solidFill>
                  <a:srgbClr val="FF0000"/>
                </a:solidFill>
              </a:rPr>
              <a:t>Ver</a:t>
            </a:r>
            <a:endParaRPr lang="en-US" sz="2800" dirty="0">
              <a:solidFill>
                <a:srgbClr val="FF0000"/>
              </a:solidFill>
            </a:endParaRPr>
          </a:p>
        </p:txBody>
      </p:sp>
      <p:sp>
        <p:nvSpPr>
          <p:cNvPr id="13" name="TextBox 12"/>
          <p:cNvSpPr txBox="1"/>
          <p:nvPr/>
        </p:nvSpPr>
        <p:spPr>
          <a:xfrm>
            <a:off x="-160338" y="2820660"/>
            <a:ext cx="1889125" cy="523220"/>
          </a:xfrm>
          <a:prstGeom prst="rect">
            <a:avLst/>
          </a:prstGeom>
          <a:noFill/>
        </p:spPr>
        <p:txBody>
          <a:bodyPr wrap="square" rtlCol="0">
            <a:spAutoFit/>
          </a:bodyPr>
          <a:lstStyle/>
          <a:p>
            <a:pPr algn="ctr"/>
            <a:r>
              <a:rPr lang="en-US" sz="2800" dirty="0" smtClean="0">
                <a:solidFill>
                  <a:srgbClr val="FF0000"/>
                </a:solidFill>
              </a:rPr>
              <a:t>Vi</a:t>
            </a:r>
            <a:endParaRPr lang="en-US" sz="2800" dirty="0">
              <a:solidFill>
                <a:srgbClr val="FF0000"/>
              </a:solidFill>
            </a:endParaRPr>
          </a:p>
        </p:txBody>
      </p:sp>
      <p:sp>
        <p:nvSpPr>
          <p:cNvPr id="14" name="TextBox 13"/>
          <p:cNvSpPr txBox="1"/>
          <p:nvPr/>
        </p:nvSpPr>
        <p:spPr>
          <a:xfrm>
            <a:off x="-185738" y="3827135"/>
            <a:ext cx="1889125" cy="523220"/>
          </a:xfrm>
          <a:prstGeom prst="rect">
            <a:avLst/>
          </a:prstGeom>
          <a:noFill/>
        </p:spPr>
        <p:txBody>
          <a:bodyPr wrap="square" rtlCol="0">
            <a:spAutoFit/>
          </a:bodyPr>
          <a:lstStyle/>
          <a:p>
            <a:pPr algn="ctr"/>
            <a:r>
              <a:rPr lang="en-US" sz="2800" dirty="0" err="1" smtClean="0">
                <a:solidFill>
                  <a:srgbClr val="FF0000"/>
                </a:solidFill>
              </a:rPr>
              <a:t>Viste</a:t>
            </a:r>
            <a:endParaRPr lang="en-US" sz="2800" dirty="0">
              <a:solidFill>
                <a:srgbClr val="FF0000"/>
              </a:solidFill>
            </a:endParaRPr>
          </a:p>
        </p:txBody>
      </p:sp>
      <p:sp>
        <p:nvSpPr>
          <p:cNvPr id="15" name="TextBox 14"/>
          <p:cNvSpPr txBox="1"/>
          <p:nvPr/>
        </p:nvSpPr>
        <p:spPr>
          <a:xfrm>
            <a:off x="-174625" y="5160635"/>
            <a:ext cx="1889125" cy="523220"/>
          </a:xfrm>
          <a:prstGeom prst="rect">
            <a:avLst/>
          </a:prstGeom>
          <a:noFill/>
        </p:spPr>
        <p:txBody>
          <a:bodyPr wrap="square" rtlCol="0">
            <a:spAutoFit/>
          </a:bodyPr>
          <a:lstStyle/>
          <a:p>
            <a:pPr algn="ctr"/>
            <a:r>
              <a:rPr lang="en-US" sz="2800" dirty="0" err="1" smtClean="0">
                <a:solidFill>
                  <a:srgbClr val="FF0000"/>
                </a:solidFill>
              </a:rPr>
              <a:t>Vio</a:t>
            </a:r>
            <a:endParaRPr lang="en-US" sz="2800" dirty="0">
              <a:solidFill>
                <a:srgbClr val="FF0000"/>
              </a:solidFill>
            </a:endParaRPr>
          </a:p>
        </p:txBody>
      </p:sp>
      <p:sp>
        <p:nvSpPr>
          <p:cNvPr id="16" name="TextBox 15"/>
          <p:cNvSpPr txBox="1"/>
          <p:nvPr/>
        </p:nvSpPr>
        <p:spPr>
          <a:xfrm>
            <a:off x="1352549" y="2820660"/>
            <a:ext cx="1889125" cy="523220"/>
          </a:xfrm>
          <a:prstGeom prst="rect">
            <a:avLst/>
          </a:prstGeom>
          <a:noFill/>
        </p:spPr>
        <p:txBody>
          <a:bodyPr wrap="square" rtlCol="0">
            <a:spAutoFit/>
          </a:bodyPr>
          <a:lstStyle/>
          <a:p>
            <a:pPr algn="ctr"/>
            <a:r>
              <a:rPr lang="en-US" sz="2800" dirty="0" err="1" smtClean="0">
                <a:solidFill>
                  <a:srgbClr val="FF0000"/>
                </a:solidFill>
              </a:rPr>
              <a:t>Vimos</a:t>
            </a:r>
            <a:endParaRPr lang="en-US" sz="2800" dirty="0">
              <a:solidFill>
                <a:srgbClr val="FF0000"/>
              </a:solidFill>
            </a:endParaRPr>
          </a:p>
        </p:txBody>
      </p:sp>
      <p:sp>
        <p:nvSpPr>
          <p:cNvPr id="17" name="TextBox 16"/>
          <p:cNvSpPr txBox="1"/>
          <p:nvPr/>
        </p:nvSpPr>
        <p:spPr>
          <a:xfrm>
            <a:off x="1423987" y="3954135"/>
            <a:ext cx="1889125" cy="523220"/>
          </a:xfrm>
          <a:prstGeom prst="rect">
            <a:avLst/>
          </a:prstGeom>
          <a:noFill/>
        </p:spPr>
        <p:txBody>
          <a:bodyPr wrap="square" rtlCol="0">
            <a:spAutoFit/>
          </a:bodyPr>
          <a:lstStyle/>
          <a:p>
            <a:pPr algn="ctr"/>
            <a:r>
              <a:rPr lang="en-US" sz="2800" dirty="0" err="1" smtClean="0">
                <a:solidFill>
                  <a:srgbClr val="FF0000"/>
                </a:solidFill>
              </a:rPr>
              <a:t>Visteis</a:t>
            </a:r>
            <a:endParaRPr lang="en-US" sz="2800" dirty="0">
              <a:solidFill>
                <a:srgbClr val="FF0000"/>
              </a:solidFill>
            </a:endParaRPr>
          </a:p>
        </p:txBody>
      </p:sp>
      <p:sp>
        <p:nvSpPr>
          <p:cNvPr id="18" name="TextBox 17"/>
          <p:cNvSpPr txBox="1"/>
          <p:nvPr/>
        </p:nvSpPr>
        <p:spPr>
          <a:xfrm>
            <a:off x="1417637" y="5160635"/>
            <a:ext cx="1889125" cy="523220"/>
          </a:xfrm>
          <a:prstGeom prst="rect">
            <a:avLst/>
          </a:prstGeom>
          <a:noFill/>
        </p:spPr>
        <p:txBody>
          <a:bodyPr wrap="square" rtlCol="0">
            <a:spAutoFit/>
          </a:bodyPr>
          <a:lstStyle/>
          <a:p>
            <a:pPr algn="ctr"/>
            <a:r>
              <a:rPr lang="en-US" sz="2800" dirty="0" err="1" smtClean="0">
                <a:solidFill>
                  <a:srgbClr val="FF0000"/>
                </a:solidFill>
              </a:rPr>
              <a:t>Vieron</a:t>
            </a:r>
            <a:endParaRPr lang="en-US" sz="2800" dirty="0">
              <a:solidFill>
                <a:srgbClr val="FF0000"/>
              </a:solidFill>
            </a:endParaRPr>
          </a:p>
        </p:txBody>
      </p:sp>
      <p:cxnSp>
        <p:nvCxnSpPr>
          <p:cNvPr id="19" name="Straight Connector 18"/>
          <p:cNvCxnSpPr/>
          <p:nvPr/>
        </p:nvCxnSpPr>
        <p:spPr>
          <a:xfrm>
            <a:off x="7646988" y="253425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6651625" y="354390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6651625" y="490280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651625" y="1788130"/>
            <a:ext cx="1889125" cy="523220"/>
          </a:xfrm>
          <a:prstGeom prst="rect">
            <a:avLst/>
          </a:prstGeom>
          <a:noFill/>
        </p:spPr>
        <p:txBody>
          <a:bodyPr wrap="square" rtlCol="0">
            <a:spAutoFit/>
          </a:bodyPr>
          <a:lstStyle/>
          <a:p>
            <a:pPr algn="ctr"/>
            <a:r>
              <a:rPr lang="en-US" sz="2800" dirty="0" err="1" smtClean="0">
                <a:solidFill>
                  <a:srgbClr val="FF0000"/>
                </a:solidFill>
              </a:rPr>
              <a:t>Ir</a:t>
            </a:r>
            <a:endParaRPr lang="en-US" sz="2800" dirty="0">
              <a:solidFill>
                <a:srgbClr val="FF0000"/>
              </a:solidFill>
            </a:endParaRPr>
          </a:p>
        </p:txBody>
      </p:sp>
      <p:cxnSp>
        <p:nvCxnSpPr>
          <p:cNvPr id="29" name="Straight Connector 28"/>
          <p:cNvCxnSpPr/>
          <p:nvPr/>
        </p:nvCxnSpPr>
        <p:spPr>
          <a:xfrm>
            <a:off x="4749799" y="2531735"/>
            <a:ext cx="0" cy="3476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3754436" y="3541385"/>
            <a:ext cx="1990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3754436" y="4900285"/>
            <a:ext cx="1990725" cy="0"/>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754435" y="1785610"/>
            <a:ext cx="2384427" cy="523220"/>
          </a:xfrm>
          <a:prstGeom prst="rect">
            <a:avLst/>
          </a:prstGeom>
          <a:noFill/>
        </p:spPr>
        <p:txBody>
          <a:bodyPr wrap="square" rtlCol="0">
            <a:spAutoFit/>
          </a:bodyPr>
          <a:lstStyle/>
          <a:p>
            <a:pPr algn="ctr"/>
            <a:r>
              <a:rPr lang="en-US" sz="2800" dirty="0" err="1" smtClean="0">
                <a:solidFill>
                  <a:srgbClr val="FF0000"/>
                </a:solidFill>
              </a:rPr>
              <a:t>Ser</a:t>
            </a:r>
            <a:endParaRPr lang="en-US" sz="2800" dirty="0">
              <a:solidFill>
                <a:srgbClr val="FF0000"/>
              </a:solidFill>
            </a:endParaRPr>
          </a:p>
        </p:txBody>
      </p:sp>
      <p:sp>
        <p:nvSpPr>
          <p:cNvPr id="33" name="TextBox 32"/>
          <p:cNvSpPr txBox="1"/>
          <p:nvPr/>
        </p:nvSpPr>
        <p:spPr>
          <a:xfrm>
            <a:off x="3216273" y="2820660"/>
            <a:ext cx="1889125" cy="523220"/>
          </a:xfrm>
          <a:prstGeom prst="rect">
            <a:avLst/>
          </a:prstGeom>
          <a:noFill/>
        </p:spPr>
        <p:txBody>
          <a:bodyPr wrap="square" rtlCol="0">
            <a:spAutoFit/>
          </a:bodyPr>
          <a:lstStyle/>
          <a:p>
            <a:pPr algn="ctr"/>
            <a:r>
              <a:rPr lang="en-US" sz="2800" dirty="0" err="1" smtClean="0">
                <a:solidFill>
                  <a:srgbClr val="FF0000"/>
                </a:solidFill>
              </a:rPr>
              <a:t>Fui</a:t>
            </a:r>
            <a:endParaRPr lang="en-US" sz="2800" dirty="0">
              <a:solidFill>
                <a:srgbClr val="FF0000"/>
              </a:solidFill>
            </a:endParaRPr>
          </a:p>
        </p:txBody>
      </p:sp>
      <p:sp>
        <p:nvSpPr>
          <p:cNvPr id="34" name="TextBox 33"/>
          <p:cNvSpPr txBox="1"/>
          <p:nvPr/>
        </p:nvSpPr>
        <p:spPr>
          <a:xfrm>
            <a:off x="2987674" y="3695045"/>
            <a:ext cx="1889125" cy="523220"/>
          </a:xfrm>
          <a:prstGeom prst="rect">
            <a:avLst/>
          </a:prstGeom>
          <a:noFill/>
        </p:spPr>
        <p:txBody>
          <a:bodyPr wrap="square" rtlCol="0">
            <a:spAutoFit/>
          </a:bodyPr>
          <a:lstStyle/>
          <a:p>
            <a:pPr algn="ctr"/>
            <a:r>
              <a:rPr lang="en-US" sz="2800" dirty="0" err="1" smtClean="0">
                <a:solidFill>
                  <a:srgbClr val="FF0000"/>
                </a:solidFill>
              </a:rPr>
              <a:t>Fuiste</a:t>
            </a:r>
            <a:endParaRPr lang="en-US" sz="2800" dirty="0">
              <a:solidFill>
                <a:srgbClr val="FF0000"/>
              </a:solidFill>
            </a:endParaRPr>
          </a:p>
        </p:txBody>
      </p:sp>
      <p:sp>
        <p:nvSpPr>
          <p:cNvPr id="35" name="TextBox 34"/>
          <p:cNvSpPr txBox="1"/>
          <p:nvPr/>
        </p:nvSpPr>
        <p:spPr>
          <a:xfrm>
            <a:off x="3114672" y="5160635"/>
            <a:ext cx="1889125" cy="523220"/>
          </a:xfrm>
          <a:prstGeom prst="rect">
            <a:avLst/>
          </a:prstGeom>
          <a:noFill/>
        </p:spPr>
        <p:txBody>
          <a:bodyPr wrap="square" rtlCol="0">
            <a:spAutoFit/>
          </a:bodyPr>
          <a:lstStyle/>
          <a:p>
            <a:pPr algn="ctr"/>
            <a:r>
              <a:rPr lang="en-US" sz="2800" dirty="0" err="1" smtClean="0">
                <a:solidFill>
                  <a:srgbClr val="FF0000"/>
                </a:solidFill>
              </a:rPr>
              <a:t>Fue</a:t>
            </a:r>
            <a:endParaRPr lang="en-US" sz="2800" dirty="0">
              <a:solidFill>
                <a:srgbClr val="FF0000"/>
              </a:solidFill>
            </a:endParaRPr>
          </a:p>
        </p:txBody>
      </p:sp>
      <p:sp>
        <p:nvSpPr>
          <p:cNvPr id="36" name="TextBox 35"/>
          <p:cNvSpPr txBox="1"/>
          <p:nvPr/>
        </p:nvSpPr>
        <p:spPr>
          <a:xfrm>
            <a:off x="4652961" y="2820660"/>
            <a:ext cx="1889125" cy="523220"/>
          </a:xfrm>
          <a:prstGeom prst="rect">
            <a:avLst/>
          </a:prstGeom>
          <a:noFill/>
        </p:spPr>
        <p:txBody>
          <a:bodyPr wrap="square" rtlCol="0">
            <a:spAutoFit/>
          </a:bodyPr>
          <a:lstStyle/>
          <a:p>
            <a:pPr algn="ctr"/>
            <a:r>
              <a:rPr lang="en-US" sz="2800" dirty="0" err="1" smtClean="0">
                <a:solidFill>
                  <a:srgbClr val="FF0000"/>
                </a:solidFill>
              </a:rPr>
              <a:t>Fuimos</a:t>
            </a:r>
            <a:endParaRPr lang="en-US" sz="2800" dirty="0">
              <a:solidFill>
                <a:srgbClr val="FF0000"/>
              </a:solidFill>
            </a:endParaRPr>
          </a:p>
        </p:txBody>
      </p:sp>
      <p:sp>
        <p:nvSpPr>
          <p:cNvPr id="37" name="TextBox 36"/>
          <p:cNvSpPr txBox="1"/>
          <p:nvPr/>
        </p:nvSpPr>
        <p:spPr>
          <a:xfrm>
            <a:off x="4652961" y="3954135"/>
            <a:ext cx="1889125" cy="523220"/>
          </a:xfrm>
          <a:prstGeom prst="rect">
            <a:avLst/>
          </a:prstGeom>
          <a:noFill/>
        </p:spPr>
        <p:txBody>
          <a:bodyPr wrap="square" rtlCol="0">
            <a:spAutoFit/>
          </a:bodyPr>
          <a:lstStyle/>
          <a:p>
            <a:pPr algn="ctr"/>
            <a:r>
              <a:rPr lang="en-US" sz="2800" dirty="0" err="1" smtClean="0">
                <a:solidFill>
                  <a:srgbClr val="FF0000"/>
                </a:solidFill>
              </a:rPr>
              <a:t>Fuisteis</a:t>
            </a:r>
            <a:endParaRPr lang="en-US" sz="2800" dirty="0">
              <a:solidFill>
                <a:srgbClr val="FF0000"/>
              </a:solidFill>
            </a:endParaRPr>
          </a:p>
        </p:txBody>
      </p:sp>
      <p:sp>
        <p:nvSpPr>
          <p:cNvPr id="38" name="TextBox 37"/>
          <p:cNvSpPr txBox="1"/>
          <p:nvPr/>
        </p:nvSpPr>
        <p:spPr>
          <a:xfrm>
            <a:off x="4698998" y="5160635"/>
            <a:ext cx="1889125" cy="523220"/>
          </a:xfrm>
          <a:prstGeom prst="rect">
            <a:avLst/>
          </a:prstGeom>
          <a:noFill/>
        </p:spPr>
        <p:txBody>
          <a:bodyPr wrap="square" rtlCol="0">
            <a:spAutoFit/>
          </a:bodyPr>
          <a:lstStyle/>
          <a:p>
            <a:pPr algn="ctr"/>
            <a:r>
              <a:rPr lang="en-US" sz="2800" dirty="0" err="1" smtClean="0">
                <a:solidFill>
                  <a:srgbClr val="FF0000"/>
                </a:solidFill>
              </a:rPr>
              <a:t>Fueron</a:t>
            </a:r>
            <a:endParaRPr lang="en-US" sz="2800" dirty="0">
              <a:solidFill>
                <a:srgbClr val="FF0000"/>
              </a:solidFill>
            </a:endParaRPr>
          </a:p>
        </p:txBody>
      </p:sp>
      <p:sp>
        <p:nvSpPr>
          <p:cNvPr id="45" name="TextBox 44"/>
          <p:cNvSpPr txBox="1"/>
          <p:nvPr/>
        </p:nvSpPr>
        <p:spPr>
          <a:xfrm>
            <a:off x="6035673" y="2909560"/>
            <a:ext cx="1889125" cy="523220"/>
          </a:xfrm>
          <a:prstGeom prst="rect">
            <a:avLst/>
          </a:prstGeom>
          <a:noFill/>
        </p:spPr>
        <p:txBody>
          <a:bodyPr wrap="square" rtlCol="0">
            <a:spAutoFit/>
          </a:bodyPr>
          <a:lstStyle/>
          <a:p>
            <a:pPr algn="ctr"/>
            <a:r>
              <a:rPr lang="en-US" sz="2800" dirty="0" err="1" smtClean="0">
                <a:solidFill>
                  <a:srgbClr val="FF0000"/>
                </a:solidFill>
              </a:rPr>
              <a:t>Fui</a:t>
            </a:r>
            <a:endParaRPr lang="en-US" sz="2800" dirty="0">
              <a:solidFill>
                <a:srgbClr val="FF0000"/>
              </a:solidFill>
            </a:endParaRPr>
          </a:p>
        </p:txBody>
      </p:sp>
      <p:sp>
        <p:nvSpPr>
          <p:cNvPr id="46" name="TextBox 45"/>
          <p:cNvSpPr txBox="1"/>
          <p:nvPr/>
        </p:nvSpPr>
        <p:spPr>
          <a:xfrm>
            <a:off x="5807074" y="3783945"/>
            <a:ext cx="1889125" cy="523220"/>
          </a:xfrm>
          <a:prstGeom prst="rect">
            <a:avLst/>
          </a:prstGeom>
          <a:noFill/>
        </p:spPr>
        <p:txBody>
          <a:bodyPr wrap="square" rtlCol="0">
            <a:spAutoFit/>
          </a:bodyPr>
          <a:lstStyle/>
          <a:p>
            <a:pPr algn="ctr"/>
            <a:r>
              <a:rPr lang="en-US" sz="2800" dirty="0" err="1" smtClean="0">
                <a:solidFill>
                  <a:srgbClr val="FF0000"/>
                </a:solidFill>
              </a:rPr>
              <a:t>Fuiste</a:t>
            </a:r>
            <a:endParaRPr lang="en-US" sz="2800" dirty="0">
              <a:solidFill>
                <a:srgbClr val="FF0000"/>
              </a:solidFill>
            </a:endParaRPr>
          </a:p>
        </p:txBody>
      </p:sp>
      <p:sp>
        <p:nvSpPr>
          <p:cNvPr id="47" name="TextBox 46"/>
          <p:cNvSpPr txBox="1"/>
          <p:nvPr/>
        </p:nvSpPr>
        <p:spPr>
          <a:xfrm>
            <a:off x="5934072" y="5249535"/>
            <a:ext cx="1889125" cy="523220"/>
          </a:xfrm>
          <a:prstGeom prst="rect">
            <a:avLst/>
          </a:prstGeom>
          <a:noFill/>
        </p:spPr>
        <p:txBody>
          <a:bodyPr wrap="square" rtlCol="0">
            <a:spAutoFit/>
          </a:bodyPr>
          <a:lstStyle/>
          <a:p>
            <a:pPr algn="ctr"/>
            <a:r>
              <a:rPr lang="en-US" sz="2800" dirty="0" err="1" smtClean="0">
                <a:solidFill>
                  <a:srgbClr val="FF0000"/>
                </a:solidFill>
              </a:rPr>
              <a:t>Fue</a:t>
            </a:r>
            <a:endParaRPr lang="en-US" sz="2800" dirty="0">
              <a:solidFill>
                <a:srgbClr val="FF0000"/>
              </a:solidFill>
            </a:endParaRPr>
          </a:p>
        </p:txBody>
      </p:sp>
      <p:sp>
        <p:nvSpPr>
          <p:cNvPr id="48" name="TextBox 47"/>
          <p:cNvSpPr txBox="1"/>
          <p:nvPr/>
        </p:nvSpPr>
        <p:spPr>
          <a:xfrm>
            <a:off x="7472361" y="2909560"/>
            <a:ext cx="1889125" cy="523220"/>
          </a:xfrm>
          <a:prstGeom prst="rect">
            <a:avLst/>
          </a:prstGeom>
          <a:noFill/>
        </p:spPr>
        <p:txBody>
          <a:bodyPr wrap="square" rtlCol="0">
            <a:spAutoFit/>
          </a:bodyPr>
          <a:lstStyle/>
          <a:p>
            <a:pPr algn="ctr"/>
            <a:r>
              <a:rPr lang="en-US" sz="2800" dirty="0" err="1" smtClean="0">
                <a:solidFill>
                  <a:srgbClr val="FF0000"/>
                </a:solidFill>
              </a:rPr>
              <a:t>Fuimos</a:t>
            </a:r>
            <a:endParaRPr lang="en-US" sz="2800" dirty="0">
              <a:solidFill>
                <a:srgbClr val="FF0000"/>
              </a:solidFill>
            </a:endParaRPr>
          </a:p>
        </p:txBody>
      </p:sp>
      <p:sp>
        <p:nvSpPr>
          <p:cNvPr id="49" name="TextBox 48"/>
          <p:cNvSpPr txBox="1"/>
          <p:nvPr/>
        </p:nvSpPr>
        <p:spPr>
          <a:xfrm>
            <a:off x="7472361" y="4043035"/>
            <a:ext cx="1889125" cy="523220"/>
          </a:xfrm>
          <a:prstGeom prst="rect">
            <a:avLst/>
          </a:prstGeom>
          <a:noFill/>
        </p:spPr>
        <p:txBody>
          <a:bodyPr wrap="square" rtlCol="0">
            <a:spAutoFit/>
          </a:bodyPr>
          <a:lstStyle/>
          <a:p>
            <a:pPr algn="ctr"/>
            <a:r>
              <a:rPr lang="en-US" sz="2800" dirty="0" err="1" smtClean="0">
                <a:solidFill>
                  <a:srgbClr val="FF0000"/>
                </a:solidFill>
              </a:rPr>
              <a:t>Fuisteis</a:t>
            </a:r>
            <a:endParaRPr lang="en-US" sz="2800" dirty="0">
              <a:solidFill>
                <a:srgbClr val="FF0000"/>
              </a:solidFill>
            </a:endParaRPr>
          </a:p>
        </p:txBody>
      </p:sp>
      <p:sp>
        <p:nvSpPr>
          <p:cNvPr id="50" name="TextBox 49"/>
          <p:cNvSpPr txBox="1"/>
          <p:nvPr/>
        </p:nvSpPr>
        <p:spPr>
          <a:xfrm>
            <a:off x="7518398" y="5249535"/>
            <a:ext cx="1889125" cy="523220"/>
          </a:xfrm>
          <a:prstGeom prst="rect">
            <a:avLst/>
          </a:prstGeom>
          <a:noFill/>
        </p:spPr>
        <p:txBody>
          <a:bodyPr wrap="square" rtlCol="0">
            <a:spAutoFit/>
          </a:bodyPr>
          <a:lstStyle/>
          <a:p>
            <a:pPr algn="ctr"/>
            <a:r>
              <a:rPr lang="en-US" sz="2800" dirty="0" err="1" smtClean="0">
                <a:solidFill>
                  <a:srgbClr val="FF0000"/>
                </a:solidFill>
              </a:rPr>
              <a:t>Fueron</a:t>
            </a:r>
            <a:endParaRPr lang="en-US" sz="2800" dirty="0">
              <a:solidFill>
                <a:srgbClr val="FF0000"/>
              </a:solidFill>
            </a:endParaRPr>
          </a:p>
        </p:txBody>
      </p:sp>
    </p:spTree>
    <p:extLst>
      <p:ext uri="{BB962C8B-B14F-4D97-AF65-F5344CB8AC3E}">
        <p14:creationId xmlns:p14="http://schemas.microsoft.com/office/powerpoint/2010/main" val="40164218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additive="base">
                                        <p:cTn id="16" dur="500" fill="hold"/>
                                        <p:tgtEl>
                                          <p:spTgt spid="32"/>
                                        </p:tgtEl>
                                        <p:attrNameLst>
                                          <p:attrName>ppt_x</p:attrName>
                                        </p:attrNameLst>
                                      </p:cBhvr>
                                      <p:tavLst>
                                        <p:tav tm="0">
                                          <p:val>
                                            <p:strVal val="#ppt_x"/>
                                          </p:val>
                                        </p:tav>
                                        <p:tav tm="100000">
                                          <p:val>
                                            <p:strVal val="#ppt_x"/>
                                          </p:val>
                                        </p:tav>
                                      </p:tavLst>
                                    </p:anim>
                                    <p:anim calcmode="lin" valueType="num">
                                      <p:cBhvr additive="base">
                                        <p:cTn id="17" dur="500" fill="hold"/>
                                        <p:tgtEl>
                                          <p:spTgt spid="32"/>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heel(1)">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heel(1)">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heel(1)">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heel(1)">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heel(1)">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wheel(1)">
                                      <p:cBhvr>
                                        <p:cTn id="56" dur="500"/>
                                        <p:tgtEl>
                                          <p:spTgt spid="33"/>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grpId="0" nodeType="click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wheel(1)">
                                      <p:cBhvr>
                                        <p:cTn id="61" dur="500"/>
                                        <p:tgtEl>
                                          <p:spTgt spid="34"/>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heel(1)">
                                      <p:cBhvr>
                                        <p:cTn id="66" dur="500"/>
                                        <p:tgtEl>
                                          <p:spTgt spid="35"/>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heel(1)">
                                      <p:cBhvr>
                                        <p:cTn id="71" dur="500"/>
                                        <p:tgtEl>
                                          <p:spTgt spid="36"/>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wheel(1)">
                                      <p:cBhvr>
                                        <p:cTn id="76" dur="500"/>
                                        <p:tgtEl>
                                          <p:spTgt spid="37"/>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wheel(1)">
                                      <p:cBhvr>
                                        <p:cTn id="81" dur="500"/>
                                        <p:tgtEl>
                                          <p:spTgt spid="3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wheel(1)">
                                      <p:cBhvr>
                                        <p:cTn id="86" dur="500"/>
                                        <p:tgtEl>
                                          <p:spTgt spid="45"/>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wheel(1)">
                                      <p:cBhvr>
                                        <p:cTn id="91" dur="500"/>
                                        <p:tgtEl>
                                          <p:spTgt spid="46"/>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wheel(1)">
                                      <p:cBhvr>
                                        <p:cTn id="96" dur="500"/>
                                        <p:tgtEl>
                                          <p:spTgt spid="47"/>
                                        </p:tgtEl>
                                      </p:cBhvr>
                                    </p:animEffect>
                                  </p:childTnLst>
                                </p:cTn>
                              </p:par>
                            </p:childTnLst>
                          </p:cTn>
                        </p:par>
                      </p:childTnLst>
                    </p:cTn>
                  </p:par>
                  <p:par>
                    <p:cTn id="97" fill="hold">
                      <p:stCondLst>
                        <p:cond delay="indefinite"/>
                      </p:stCondLst>
                      <p:childTnLst>
                        <p:par>
                          <p:cTn id="98" fill="hold">
                            <p:stCondLst>
                              <p:cond delay="0"/>
                            </p:stCondLst>
                            <p:childTnLst>
                              <p:par>
                                <p:cTn id="99" presetID="21" presetClass="entr" presetSubtype="1" fill="hold" grpId="0" nodeType="clickEffect">
                                  <p:stCondLst>
                                    <p:cond delay="0"/>
                                  </p:stCondLst>
                                  <p:childTnLst>
                                    <p:set>
                                      <p:cBhvr>
                                        <p:cTn id="100" dur="1" fill="hold">
                                          <p:stCondLst>
                                            <p:cond delay="0"/>
                                          </p:stCondLst>
                                        </p:cTn>
                                        <p:tgtEl>
                                          <p:spTgt spid="48"/>
                                        </p:tgtEl>
                                        <p:attrNameLst>
                                          <p:attrName>style.visibility</p:attrName>
                                        </p:attrNameLst>
                                      </p:cBhvr>
                                      <p:to>
                                        <p:strVal val="visible"/>
                                      </p:to>
                                    </p:set>
                                    <p:animEffect transition="in" filter="wheel(1)">
                                      <p:cBhvr>
                                        <p:cTn id="101" dur="500"/>
                                        <p:tgtEl>
                                          <p:spTgt spid="48"/>
                                        </p:tgtEl>
                                      </p:cBhvr>
                                    </p:animEffect>
                                  </p:childTnLst>
                                </p:cTn>
                              </p:par>
                            </p:childTnLst>
                          </p:cTn>
                        </p:par>
                      </p:childTnLst>
                    </p:cTn>
                  </p:par>
                  <p:par>
                    <p:cTn id="102" fill="hold">
                      <p:stCondLst>
                        <p:cond delay="indefinite"/>
                      </p:stCondLst>
                      <p:childTnLst>
                        <p:par>
                          <p:cTn id="103" fill="hold">
                            <p:stCondLst>
                              <p:cond delay="0"/>
                            </p:stCondLst>
                            <p:childTnLst>
                              <p:par>
                                <p:cTn id="104" presetID="21" presetClass="entr" presetSubtype="1" fill="hold" grpId="0" nodeType="clickEffect">
                                  <p:stCondLst>
                                    <p:cond delay="0"/>
                                  </p:stCondLst>
                                  <p:childTnLst>
                                    <p:set>
                                      <p:cBhvr>
                                        <p:cTn id="105" dur="1" fill="hold">
                                          <p:stCondLst>
                                            <p:cond delay="0"/>
                                          </p:stCondLst>
                                        </p:cTn>
                                        <p:tgtEl>
                                          <p:spTgt spid="49"/>
                                        </p:tgtEl>
                                        <p:attrNameLst>
                                          <p:attrName>style.visibility</p:attrName>
                                        </p:attrNameLst>
                                      </p:cBhvr>
                                      <p:to>
                                        <p:strVal val="visible"/>
                                      </p:to>
                                    </p:set>
                                    <p:animEffect transition="in" filter="wheel(1)">
                                      <p:cBhvr>
                                        <p:cTn id="106" dur="500"/>
                                        <p:tgtEl>
                                          <p:spTgt spid="49"/>
                                        </p:tgtEl>
                                      </p:cBhvr>
                                    </p:animEffect>
                                  </p:childTnLst>
                                </p:cTn>
                              </p:par>
                            </p:childTnLst>
                          </p:cTn>
                        </p:par>
                      </p:childTnLst>
                    </p:cTn>
                  </p:par>
                  <p:par>
                    <p:cTn id="107" fill="hold">
                      <p:stCondLst>
                        <p:cond delay="indefinite"/>
                      </p:stCondLst>
                      <p:childTnLst>
                        <p:par>
                          <p:cTn id="108" fill="hold">
                            <p:stCondLst>
                              <p:cond delay="0"/>
                            </p:stCondLst>
                            <p:childTnLst>
                              <p:par>
                                <p:cTn id="109" presetID="21" presetClass="entr" presetSubtype="1" fill="hold" grpId="0" nodeType="click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wheel(1)">
                                      <p:cBhvr>
                                        <p:cTn id="11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6" grpId="0"/>
      <p:bldP spid="17" grpId="0"/>
      <p:bldP spid="18" grpId="0"/>
      <p:bldP spid="22" grpId="0"/>
      <p:bldP spid="32" grpId="0"/>
      <p:bldP spid="33" grpId="0"/>
      <p:bldP spid="34" grpId="0"/>
      <p:bldP spid="35" grpId="0"/>
      <p:bldP spid="36" grpId="0"/>
      <p:bldP spid="37" grpId="0"/>
      <p:bldP spid="38" grpId="0"/>
      <p:bldP spid="45" grpId="0"/>
      <p:bldP spid="46" grpId="0"/>
      <p:bldP spid="47" grpId="0"/>
      <p:bldP spid="48" grpId="0"/>
      <p:bldP spid="49" grpId="0"/>
      <p:bldP spid="50" grpId="0"/>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59</TotalTime>
  <Words>512</Words>
  <Application>Microsoft Macintosh PowerPoint</Application>
  <PresentationFormat>On-screen Show (4:3)</PresentationFormat>
  <Paragraphs>128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Braun</dc:creator>
  <cp:lastModifiedBy>Patrick Braun</cp:lastModifiedBy>
  <cp:revision>5</cp:revision>
  <dcterms:created xsi:type="dcterms:W3CDTF">2014-11-10T19:59:25Z</dcterms:created>
  <dcterms:modified xsi:type="dcterms:W3CDTF">2014-11-10T20:59:18Z</dcterms:modified>
</cp:coreProperties>
</file>