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9000" y="2277566"/>
            <a:ext cx="7508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Los </a:t>
            </a:r>
            <a:r>
              <a:rPr lang="en-US" sz="5400" dirty="0" err="1" smtClean="0"/>
              <a:t>verbos</a:t>
            </a:r>
            <a:r>
              <a:rPr lang="en-US" sz="5400" dirty="0" smtClean="0"/>
              <a:t> </a:t>
            </a:r>
            <a:r>
              <a:rPr lang="en-US" sz="5400" dirty="0" err="1" smtClean="0"/>
              <a:t>Tener</a:t>
            </a:r>
            <a:r>
              <a:rPr lang="en-US" sz="5400" dirty="0" smtClean="0"/>
              <a:t> y </a:t>
            </a:r>
            <a:r>
              <a:rPr lang="en-US" sz="5400" dirty="0" err="1" smtClean="0"/>
              <a:t>Venir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8454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5" y="206375"/>
            <a:ext cx="7683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Antes de </a:t>
            </a:r>
            <a:r>
              <a:rPr lang="en-US" sz="4400" dirty="0" err="1" smtClean="0"/>
              <a:t>empezar</a:t>
            </a:r>
            <a:r>
              <a:rPr lang="en-US" sz="4400" dirty="0" smtClean="0"/>
              <a:t>…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42875" y="1381125"/>
            <a:ext cx="863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Some verbs are </a:t>
            </a:r>
            <a:r>
              <a:rPr lang="en-US" sz="2400" dirty="0" smtClean="0">
                <a:solidFill>
                  <a:srgbClr val="FF6600"/>
                </a:solidFill>
              </a:rPr>
              <a:t>IRREGULAR</a:t>
            </a:r>
            <a:r>
              <a:rPr lang="en-US" sz="2400" dirty="0" smtClean="0"/>
              <a:t>, which means that they do not follow the </a:t>
            </a:r>
            <a:r>
              <a:rPr lang="en-US" sz="2400" dirty="0" smtClean="0"/>
              <a:t>“rules” or patterns that we have talked about.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75" y="2411294"/>
            <a:ext cx="8636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Any verb that does not follow the conjugation patterns that we have discussed in class about </a:t>
            </a:r>
            <a:r>
              <a:rPr lang="en-US" sz="2400" dirty="0" smtClean="0">
                <a:solidFill>
                  <a:srgbClr val="FF6600"/>
                </a:solidFill>
              </a:rPr>
              <a:t>REGULAR –AR, -ER, or –IR VERBS </a:t>
            </a:r>
            <a:r>
              <a:rPr lang="en-US" sz="2400" dirty="0" smtClean="0"/>
              <a:t>is </a:t>
            </a:r>
            <a:r>
              <a:rPr lang="en-US" sz="2400" dirty="0" smtClean="0">
                <a:solidFill>
                  <a:srgbClr val="FF6600"/>
                </a:solidFill>
              </a:rPr>
              <a:t>IRREGULAR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42875" y="3787775"/>
            <a:ext cx="8636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Before you move on to the next slide, try and think of the two verbs that we have learned about this year that are </a:t>
            </a:r>
            <a:r>
              <a:rPr lang="en-US" sz="2400" dirty="0" smtClean="0">
                <a:solidFill>
                  <a:srgbClr val="FF6600"/>
                </a:solidFill>
              </a:rPr>
              <a:t>IRREGULAR</a:t>
            </a:r>
            <a:r>
              <a:rPr lang="en-US" sz="2400" dirty="0" smtClean="0"/>
              <a:t> in the </a:t>
            </a:r>
            <a:r>
              <a:rPr lang="en-US" sz="2400" dirty="0" smtClean="0">
                <a:solidFill>
                  <a:srgbClr val="FF6600"/>
                </a:solidFill>
              </a:rPr>
              <a:t>PRESENT TENSE</a:t>
            </a:r>
            <a:r>
              <a:rPr lang="en-US" sz="2400" dirty="0" smtClean="0"/>
              <a:t>…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85737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9000" y="293191"/>
            <a:ext cx="7508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Verbos</a:t>
            </a:r>
            <a:r>
              <a:rPr lang="en-US" sz="5400" dirty="0" smtClean="0"/>
              <a:t> </a:t>
            </a:r>
            <a:r>
              <a:rPr lang="en-US" sz="5400" dirty="0" err="1" smtClean="0"/>
              <a:t>irregulares</a:t>
            </a:r>
            <a:r>
              <a:rPr lang="en-US" sz="5400" dirty="0" smtClean="0"/>
              <a:t>…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42875" y="1381125"/>
            <a:ext cx="863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two </a:t>
            </a:r>
            <a:r>
              <a:rPr lang="en-US" sz="2400" dirty="0" smtClean="0">
                <a:solidFill>
                  <a:srgbClr val="FF6600"/>
                </a:solidFill>
              </a:rPr>
              <a:t>IRREGULAR VERBS </a:t>
            </a:r>
            <a:r>
              <a:rPr lang="en-US" sz="2400" dirty="0" smtClean="0"/>
              <a:t>that we have talked about so far this year are…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73125" y="2263538"/>
            <a:ext cx="117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7775" y="2263538"/>
            <a:ext cx="117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ESTAR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75" y="2646770"/>
            <a:ext cx="11747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Soy</a:t>
            </a:r>
          </a:p>
          <a:p>
            <a:pPr algn="ctr"/>
            <a:r>
              <a:rPr lang="en-US" sz="2400" dirty="0" err="1" smtClean="0"/>
              <a:t>Eres</a:t>
            </a:r>
            <a:endParaRPr lang="en-US" sz="2400" dirty="0" smtClean="0"/>
          </a:p>
          <a:p>
            <a:pPr algn="ctr"/>
            <a:r>
              <a:rPr lang="en-US" sz="2400" dirty="0" err="1" smtClean="0"/>
              <a:t>Es</a:t>
            </a: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317625" y="2634181"/>
            <a:ext cx="11747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Somos</a:t>
            </a:r>
            <a:endParaRPr lang="en-US" sz="2400" dirty="0" smtClean="0"/>
          </a:p>
          <a:p>
            <a:pPr algn="ctr"/>
            <a:r>
              <a:rPr lang="en-US" sz="2400" dirty="0" err="1" smtClean="0"/>
              <a:t>Sois</a:t>
            </a:r>
            <a:endParaRPr lang="en-US" sz="2400" dirty="0" smtClean="0"/>
          </a:p>
          <a:p>
            <a:pPr algn="ctr"/>
            <a:r>
              <a:rPr lang="en-US" sz="2400" dirty="0" smtClean="0"/>
              <a:t>Son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83275" y="2737792"/>
            <a:ext cx="11747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Estoy</a:t>
            </a:r>
            <a:endParaRPr lang="en-US" sz="2400" dirty="0" smtClean="0"/>
          </a:p>
          <a:p>
            <a:pPr algn="ctr"/>
            <a:r>
              <a:rPr lang="en-US" sz="2400" dirty="0" err="1" smtClean="0"/>
              <a:t>Estás</a:t>
            </a:r>
            <a:endParaRPr lang="en-US" sz="2400" dirty="0" smtClean="0"/>
          </a:p>
          <a:p>
            <a:pPr algn="ctr"/>
            <a:r>
              <a:rPr lang="en-US" sz="2400" dirty="0" err="1" smtClean="0"/>
              <a:t>Está</a:t>
            </a:r>
            <a:endParaRPr lang="en-US" sz="2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058025" y="2725203"/>
            <a:ext cx="1498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Estamos</a:t>
            </a:r>
            <a:endParaRPr lang="en-US" sz="2400" dirty="0" smtClean="0"/>
          </a:p>
          <a:p>
            <a:pPr algn="ctr"/>
            <a:r>
              <a:rPr lang="en-US" sz="2400" dirty="0" err="1" smtClean="0"/>
              <a:t>Estáis</a:t>
            </a:r>
            <a:endParaRPr lang="en-US" sz="2400" dirty="0" smtClean="0"/>
          </a:p>
          <a:p>
            <a:pPr algn="ctr"/>
            <a:r>
              <a:rPr lang="en-US" sz="2400" dirty="0" err="1" smtClean="0"/>
              <a:t>Están</a:t>
            </a:r>
            <a:endParaRPr lang="en-US" sz="2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42875" y="3974098"/>
            <a:ext cx="330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SER is irregular because, even though it is an –</a:t>
            </a:r>
            <a:r>
              <a:rPr lang="en-US" sz="2400" dirty="0" err="1" smtClean="0"/>
              <a:t>er</a:t>
            </a:r>
            <a:r>
              <a:rPr lang="en-US" sz="2400" dirty="0" smtClean="0"/>
              <a:t> verb, its conjugations do not match up with other –</a:t>
            </a:r>
            <a:r>
              <a:rPr lang="en-US" sz="2400" dirty="0" err="1" smtClean="0"/>
              <a:t>er</a:t>
            </a:r>
            <a:r>
              <a:rPr lang="en-US" sz="2400" dirty="0" smtClean="0"/>
              <a:t> verbs.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61025" y="3938120"/>
            <a:ext cx="330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ESTAR is irregular because, even though it is an –</a:t>
            </a:r>
            <a:r>
              <a:rPr lang="en-US" sz="2400" dirty="0" err="1" smtClean="0"/>
              <a:t>ar</a:t>
            </a:r>
            <a:r>
              <a:rPr lang="en-US" sz="2400" dirty="0" smtClean="0"/>
              <a:t> verb, its conjugations do not match up with other –</a:t>
            </a:r>
            <a:r>
              <a:rPr lang="en-US" sz="2400" dirty="0" err="1" smtClean="0"/>
              <a:t>ar</a:t>
            </a:r>
            <a:r>
              <a:rPr lang="en-US" sz="2400" dirty="0" smtClean="0"/>
              <a:t> verbs.</a:t>
            </a:r>
          </a:p>
        </p:txBody>
      </p:sp>
    </p:spTree>
    <p:extLst>
      <p:ext uri="{BB962C8B-B14F-4D97-AF65-F5344CB8AC3E}">
        <p14:creationId xmlns:p14="http://schemas.microsoft.com/office/powerpoint/2010/main" val="3161072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9000" y="293191"/>
            <a:ext cx="7508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Verbos</a:t>
            </a:r>
            <a:r>
              <a:rPr lang="en-US" sz="5400" dirty="0" smtClean="0"/>
              <a:t> </a:t>
            </a:r>
            <a:r>
              <a:rPr lang="en-US" sz="5400" dirty="0" err="1" smtClean="0"/>
              <a:t>irregulares</a:t>
            </a:r>
            <a:r>
              <a:rPr lang="en-US" sz="5400" dirty="0" smtClean="0"/>
              <a:t>…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42875" y="1381125"/>
            <a:ext cx="863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are two more IRREGULAR VERBS that we can use to talk about family members that are useful to learn about…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2249" y="2263538"/>
            <a:ext cx="2825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6600"/>
                </a:solidFill>
              </a:rPr>
              <a:t>TENER – To have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84900" y="2263538"/>
            <a:ext cx="245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6600"/>
                </a:solidFill>
              </a:rPr>
              <a:t>VENIR – To come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75" y="2646770"/>
            <a:ext cx="11747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Tengo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Tienes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Tiene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17625" y="2634181"/>
            <a:ext cx="14922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Tenemos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Tenéis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Tienen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83275" y="2737792"/>
            <a:ext cx="11747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Vengo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Vienes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Viene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58025" y="2725203"/>
            <a:ext cx="1498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Venimos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Venís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Vienen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75" y="3974098"/>
            <a:ext cx="330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Most of the conjugated forms of TENER in the PRESENT TENSE are slightly different than other –</a:t>
            </a:r>
            <a:r>
              <a:rPr lang="en-US" sz="2400" dirty="0" err="1" smtClean="0"/>
              <a:t>er</a:t>
            </a:r>
            <a:r>
              <a:rPr lang="en-US" sz="2400" dirty="0" smtClean="0"/>
              <a:t> verbs.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61025" y="3938120"/>
            <a:ext cx="330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Most of the conjugated forms of VENIR in the PRESENT TENSE are slightly different than other –</a:t>
            </a:r>
            <a:r>
              <a:rPr lang="en-US" sz="2400" dirty="0" err="1" smtClean="0"/>
              <a:t>ir</a:t>
            </a:r>
            <a:r>
              <a:rPr lang="en-US" sz="2400" dirty="0" smtClean="0"/>
              <a:t> verbs.</a:t>
            </a:r>
          </a:p>
        </p:txBody>
      </p:sp>
    </p:spTree>
    <p:extLst>
      <p:ext uri="{BB962C8B-B14F-4D97-AF65-F5344CB8AC3E}">
        <p14:creationId xmlns:p14="http://schemas.microsoft.com/office/powerpoint/2010/main" val="68920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125" y="102691"/>
            <a:ext cx="7508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Try to translate the following sentences…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11125" y="587375"/>
            <a:ext cx="8890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Her mother comes to her house every Tuesday.</a:t>
            </a:r>
            <a:endParaRPr lang="en-US" sz="3200" dirty="0">
              <a:solidFill>
                <a:srgbClr val="FF6600"/>
              </a:solidFill>
            </a:endParaRPr>
          </a:p>
          <a:p>
            <a:endParaRPr lang="en-US" sz="3200" dirty="0" smtClean="0">
              <a:solidFill>
                <a:srgbClr val="FF6600"/>
              </a:solidFill>
            </a:endParaRPr>
          </a:p>
          <a:p>
            <a:r>
              <a:rPr lang="en-US" sz="3200" dirty="0" smtClean="0">
                <a:solidFill>
                  <a:srgbClr val="FF6600"/>
                </a:solidFill>
              </a:rPr>
              <a:t>We have a crazy aunt.</a:t>
            </a:r>
          </a:p>
          <a:p>
            <a:endParaRPr lang="en-US" sz="3200" dirty="0">
              <a:solidFill>
                <a:srgbClr val="FF6600"/>
              </a:solidFill>
            </a:endParaRPr>
          </a:p>
          <a:p>
            <a:r>
              <a:rPr lang="en-US" sz="3200" dirty="0" smtClean="0">
                <a:solidFill>
                  <a:srgbClr val="FF6600"/>
                </a:solidFill>
              </a:rPr>
              <a:t>You have long hair.</a:t>
            </a:r>
          </a:p>
          <a:p>
            <a:endParaRPr lang="en-US" sz="3200" dirty="0">
              <a:solidFill>
                <a:srgbClr val="FF6600"/>
              </a:solidFill>
            </a:endParaRPr>
          </a:p>
          <a:p>
            <a:r>
              <a:rPr lang="en-US" sz="3200" dirty="0" smtClean="0">
                <a:solidFill>
                  <a:srgbClr val="FF6600"/>
                </a:solidFill>
              </a:rPr>
              <a:t>My father has brown eyes.</a:t>
            </a:r>
          </a:p>
          <a:p>
            <a:endParaRPr lang="en-US" sz="3200" dirty="0">
              <a:solidFill>
                <a:srgbClr val="FF6600"/>
              </a:solidFill>
            </a:endParaRPr>
          </a:p>
          <a:p>
            <a:r>
              <a:rPr lang="en-US" sz="3200" dirty="0" smtClean="0">
                <a:solidFill>
                  <a:srgbClr val="FF6600"/>
                </a:solidFill>
              </a:rPr>
              <a:t>I have blue eyes.</a:t>
            </a:r>
          </a:p>
          <a:p>
            <a:endParaRPr lang="en-US" sz="3200" dirty="0">
              <a:solidFill>
                <a:srgbClr val="FF6600"/>
              </a:solidFill>
            </a:endParaRPr>
          </a:p>
          <a:p>
            <a:r>
              <a:rPr lang="en-US" sz="3200" dirty="0" smtClean="0">
                <a:solidFill>
                  <a:srgbClr val="FF6600"/>
                </a:solidFill>
              </a:rPr>
              <a:t>They come to school every day.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525" y="1064716"/>
            <a:ext cx="7508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Su </a:t>
            </a:r>
            <a:r>
              <a:rPr lang="en-US" sz="3200" dirty="0" err="1" smtClean="0">
                <a:solidFill>
                  <a:srgbClr val="FF0000"/>
                </a:solidFill>
              </a:rPr>
              <a:t>madre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viene</a:t>
            </a:r>
            <a:r>
              <a:rPr lang="en-US" sz="3200" dirty="0" smtClean="0">
                <a:solidFill>
                  <a:srgbClr val="FF0000"/>
                </a:solidFill>
              </a:rPr>
              <a:t> a </a:t>
            </a:r>
            <a:r>
              <a:rPr lang="en-US" sz="3200" dirty="0" err="1" smtClean="0">
                <a:solidFill>
                  <a:srgbClr val="FF0000"/>
                </a:solidFill>
              </a:rPr>
              <a:t>su</a:t>
            </a:r>
            <a:r>
              <a:rPr lang="en-US" sz="3200" dirty="0" smtClean="0">
                <a:solidFill>
                  <a:srgbClr val="FF0000"/>
                </a:solidFill>
              </a:rPr>
              <a:t> casa </a:t>
            </a:r>
            <a:r>
              <a:rPr lang="en-US" sz="3200" dirty="0" err="1" smtClean="0">
                <a:solidFill>
                  <a:srgbClr val="FF0000"/>
                </a:solidFill>
              </a:rPr>
              <a:t>todos</a:t>
            </a:r>
            <a:r>
              <a:rPr lang="en-US" sz="3200" dirty="0" smtClean="0">
                <a:solidFill>
                  <a:srgbClr val="FF0000"/>
                </a:solidFill>
              </a:rPr>
              <a:t> los </a:t>
            </a:r>
            <a:r>
              <a:rPr lang="en-US" sz="3200" dirty="0" err="1" smtClean="0">
                <a:solidFill>
                  <a:srgbClr val="FF0000"/>
                </a:solidFill>
              </a:rPr>
              <a:t>jueves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525" y="2026741"/>
            <a:ext cx="7508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Nosotros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tenemos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una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</a:t>
            </a:r>
            <a:r>
              <a:rPr lang="en-US" sz="3200" dirty="0" err="1" smtClean="0">
                <a:solidFill>
                  <a:srgbClr val="FF0000"/>
                </a:solidFill>
              </a:rPr>
              <a:t>ía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loca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3525" y="3042741"/>
            <a:ext cx="7508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T</a:t>
            </a:r>
            <a:r>
              <a:rPr lang="en-US" sz="3200" dirty="0" err="1" smtClean="0">
                <a:solidFill>
                  <a:srgbClr val="FF0000"/>
                </a:solidFill>
              </a:rPr>
              <a:t>ú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tienes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pelo</a:t>
            </a:r>
            <a:r>
              <a:rPr lang="en-US" sz="3200" dirty="0" smtClean="0">
                <a:solidFill>
                  <a:srgbClr val="FF0000"/>
                </a:solidFill>
              </a:rPr>
              <a:t> largo.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525" y="4011116"/>
            <a:ext cx="7508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Mi</a:t>
            </a:r>
            <a:r>
              <a:rPr lang="en-US" sz="3200" dirty="0" smtClean="0">
                <a:solidFill>
                  <a:srgbClr val="FF0000"/>
                </a:solidFill>
              </a:rPr>
              <a:t> padre </a:t>
            </a:r>
            <a:r>
              <a:rPr lang="en-US" sz="3200" dirty="0" err="1" smtClean="0">
                <a:solidFill>
                  <a:srgbClr val="FF0000"/>
                </a:solidFill>
              </a:rPr>
              <a:t>tiene</a:t>
            </a:r>
            <a:r>
              <a:rPr lang="en-US" sz="3200" dirty="0" smtClean="0">
                <a:solidFill>
                  <a:srgbClr val="FF0000"/>
                </a:solidFill>
              </a:rPr>
              <a:t> los </a:t>
            </a:r>
            <a:r>
              <a:rPr lang="en-US" sz="3200" dirty="0" err="1" smtClean="0">
                <a:solidFill>
                  <a:srgbClr val="FF0000"/>
                </a:solidFill>
              </a:rPr>
              <a:t>ojos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morenos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5925" y="4947741"/>
            <a:ext cx="7508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Yo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tengo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ojos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az</a:t>
            </a:r>
            <a:r>
              <a:rPr lang="en-US" sz="3200" dirty="0" err="1" smtClean="0">
                <a:solidFill>
                  <a:srgbClr val="FF0000"/>
                </a:solidFill>
              </a:rPr>
              <a:t>úles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3525" y="5916116"/>
            <a:ext cx="7508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Ellos</a:t>
            </a:r>
            <a:r>
              <a:rPr lang="en-US" sz="3200" dirty="0" smtClean="0">
                <a:solidFill>
                  <a:srgbClr val="FF0000"/>
                </a:solidFill>
              </a:rPr>
              <a:t>(as) </a:t>
            </a:r>
            <a:r>
              <a:rPr lang="en-US" sz="3200" dirty="0" err="1" smtClean="0">
                <a:solidFill>
                  <a:srgbClr val="FF0000"/>
                </a:solidFill>
              </a:rPr>
              <a:t>vienen</a:t>
            </a:r>
            <a:r>
              <a:rPr lang="en-US" sz="3200" dirty="0" smtClean="0">
                <a:solidFill>
                  <a:srgbClr val="FF0000"/>
                </a:solidFill>
              </a:rPr>
              <a:t> a la </a:t>
            </a:r>
            <a:r>
              <a:rPr lang="en-US" sz="3200" dirty="0" err="1" smtClean="0">
                <a:solidFill>
                  <a:srgbClr val="FF0000"/>
                </a:solidFill>
              </a:rPr>
              <a:t>escuela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todos</a:t>
            </a:r>
            <a:r>
              <a:rPr lang="en-US" sz="3200" dirty="0" smtClean="0">
                <a:solidFill>
                  <a:srgbClr val="FF0000"/>
                </a:solidFill>
              </a:rPr>
              <a:t> los </a:t>
            </a:r>
            <a:r>
              <a:rPr lang="en-US" sz="3200" dirty="0" err="1" smtClean="0">
                <a:solidFill>
                  <a:srgbClr val="FF0000"/>
                </a:solidFill>
              </a:rPr>
              <a:t>d</a:t>
            </a:r>
            <a:r>
              <a:rPr lang="en-US" sz="3200" dirty="0" err="1" smtClean="0">
                <a:solidFill>
                  <a:srgbClr val="FF0000"/>
                </a:solidFill>
              </a:rPr>
              <a:t>ías</a:t>
            </a:r>
            <a:r>
              <a:rPr lang="en-US" sz="320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16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23</TotalTime>
  <Words>353</Words>
  <Application>Microsoft Macintosh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 Black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Braun</dc:creator>
  <cp:lastModifiedBy>Patrick Braun</cp:lastModifiedBy>
  <cp:revision>2</cp:revision>
  <dcterms:created xsi:type="dcterms:W3CDTF">2014-11-30T16:48:49Z</dcterms:created>
  <dcterms:modified xsi:type="dcterms:W3CDTF">2014-11-30T17:12:49Z</dcterms:modified>
</cp:coreProperties>
</file>