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D999-0A8A-DE42-811D-29B13C00AEB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3CDD2-F236-2941-B2DB-6027D09A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375" y="444500"/>
            <a:ext cx="84455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En </a:t>
            </a:r>
            <a:r>
              <a:rPr lang="es-ES_tradnl" sz="4800" dirty="0" smtClean="0"/>
              <a:t>_________, </a:t>
            </a:r>
            <a:r>
              <a:rPr lang="es-ES_tradnl" sz="4800" dirty="0" smtClean="0"/>
              <a:t>_________</a:t>
            </a:r>
          </a:p>
          <a:p>
            <a:endParaRPr lang="es-ES_tradnl" sz="4800" dirty="0"/>
          </a:p>
          <a:p>
            <a:r>
              <a:rPr lang="es-ES_tradnl" sz="4800" dirty="0" smtClean="0"/>
              <a:t>significa _________.</a:t>
            </a:r>
          </a:p>
          <a:p>
            <a:endParaRPr lang="es-ES_tradnl" sz="4800" dirty="0"/>
          </a:p>
          <a:p>
            <a:r>
              <a:rPr lang="es-ES_tradnl" sz="4800" dirty="0" smtClean="0"/>
              <a:t>_________ es un verbo </a:t>
            </a:r>
          </a:p>
          <a:p>
            <a:endParaRPr lang="es-ES_tradnl" sz="4800" dirty="0"/>
          </a:p>
          <a:p>
            <a:r>
              <a:rPr lang="es-ES_tradnl" sz="4800" dirty="0" smtClean="0"/>
              <a:t>_________ porque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587501" y="444500"/>
            <a:ext cx="1984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espa</a:t>
            </a:r>
            <a:r>
              <a:rPr lang="en-US" sz="4400" dirty="0" err="1" smtClean="0">
                <a:solidFill>
                  <a:srgbClr val="FF0000"/>
                </a:solidFill>
              </a:rPr>
              <a:t>ñol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5776" y="444500"/>
            <a:ext cx="1984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&lt;&lt;</a:t>
            </a:r>
            <a:r>
              <a:rPr lang="en-US" sz="4400" dirty="0" err="1" smtClean="0">
                <a:solidFill>
                  <a:srgbClr val="FF0000"/>
                </a:solidFill>
              </a:rPr>
              <a:t>Ir</a:t>
            </a:r>
            <a:r>
              <a:rPr lang="en-US" sz="4400" dirty="0" smtClean="0">
                <a:solidFill>
                  <a:srgbClr val="FF0000"/>
                </a:solidFill>
              </a:rPr>
              <a:t>&gt;&gt;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9688" y="1866900"/>
            <a:ext cx="2944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&lt;&lt;to go&gt;&gt;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7282" y="3146425"/>
            <a:ext cx="960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Ir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250" y="4718050"/>
            <a:ext cx="2944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irregular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250" y="5686345"/>
            <a:ext cx="7905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n</a:t>
            </a:r>
            <a:r>
              <a:rPr lang="en-US" sz="4400" dirty="0" smtClean="0">
                <a:solidFill>
                  <a:srgbClr val="FF0000"/>
                </a:solidFill>
              </a:rPr>
              <a:t>o se </a:t>
            </a:r>
            <a:r>
              <a:rPr lang="en-US" sz="4400" dirty="0" err="1" smtClean="0">
                <a:solidFill>
                  <a:srgbClr val="FF0000"/>
                </a:solidFill>
              </a:rPr>
              <a:t>conjuega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como</a:t>
            </a:r>
            <a:r>
              <a:rPr lang="en-US" sz="4400" dirty="0" smtClean="0">
                <a:solidFill>
                  <a:srgbClr val="FF0000"/>
                </a:solidFill>
              </a:rPr>
              <a:t> un </a:t>
            </a:r>
            <a:r>
              <a:rPr lang="en-US" sz="4400" dirty="0" err="1" smtClean="0">
                <a:solidFill>
                  <a:srgbClr val="FF0000"/>
                </a:solidFill>
              </a:rPr>
              <a:t>verbo</a:t>
            </a:r>
            <a:r>
              <a:rPr lang="en-US" sz="4400" dirty="0" smtClean="0">
                <a:solidFill>
                  <a:srgbClr val="FF0000"/>
                </a:solidFill>
              </a:rPr>
              <a:t> -</a:t>
            </a:r>
            <a:r>
              <a:rPr lang="en-US" sz="4400" dirty="0" err="1" smtClean="0">
                <a:solidFill>
                  <a:srgbClr val="FF0000"/>
                </a:solidFill>
              </a:rPr>
              <a:t>ir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3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169" y="228084"/>
            <a:ext cx="67502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400" dirty="0" smtClean="0"/>
              <a:t>Las conjugaciones de &lt;&lt;Ir&gt;&gt;: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825626" y="1270000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Voy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5626" y="2039441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Vas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8026" y="2808882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Va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6026" y="1270000"/>
            <a:ext cx="2022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Vamos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6026" y="2039441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Vais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6026" y="2808882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Van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68" y="3583513"/>
            <a:ext cx="57313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400" dirty="0" smtClean="0"/>
              <a:t>En ingl</a:t>
            </a:r>
            <a:r>
              <a:rPr lang="es-ES_tradnl" sz="4400" dirty="0" smtClean="0"/>
              <a:t>és es equívoco a :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586039" y="4352954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I go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5638" y="5122395"/>
            <a:ext cx="22796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You go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875" y="5891836"/>
            <a:ext cx="3706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He / She goes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6439" y="4352954"/>
            <a:ext cx="2022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We go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16438" y="5122395"/>
            <a:ext cx="2849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Y</a:t>
            </a:r>
            <a:r>
              <a:rPr lang="en-US" sz="4400" dirty="0" smtClean="0">
                <a:solidFill>
                  <a:srgbClr val="FF0000"/>
                </a:solidFill>
              </a:rPr>
              <a:t>’all go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16438" y="5891836"/>
            <a:ext cx="2526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They go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5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374" y="444500"/>
            <a:ext cx="89376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 smtClean="0"/>
              <a:t>El uso de &lt;&lt;Ir&gt;&gt; con la palabra </a:t>
            </a:r>
            <a:r>
              <a:rPr lang="es-ES_tradnl" sz="4400" dirty="0" smtClean="0"/>
              <a:t>_________.</a:t>
            </a:r>
          </a:p>
          <a:p>
            <a:endParaRPr lang="es-ES_tradnl" sz="4400" dirty="0"/>
          </a:p>
          <a:p>
            <a:r>
              <a:rPr lang="es-ES_tradnl" sz="4400" dirty="0" smtClean="0"/>
              <a:t>_________ significa &lt;&lt;_________&gt;&gt;</a:t>
            </a:r>
          </a:p>
          <a:p>
            <a:endParaRPr lang="es-ES_tradnl" sz="4400" dirty="0"/>
          </a:p>
          <a:p>
            <a:r>
              <a:rPr lang="es-ES_tradnl" sz="4400" dirty="0"/>
              <a:t>e</a:t>
            </a:r>
            <a:r>
              <a:rPr lang="es-ES_tradnl" sz="4400" dirty="0" smtClean="0"/>
              <a:t>ntonces es muy natural que </a:t>
            </a:r>
          </a:p>
          <a:p>
            <a:endParaRPr lang="es-ES_tradnl" sz="4400" dirty="0"/>
          </a:p>
          <a:p>
            <a:r>
              <a:rPr lang="es-ES_tradnl" sz="4400" dirty="0" smtClean="0"/>
              <a:t>___________________________.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74688" y="1075234"/>
            <a:ext cx="2039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&lt;&lt;A&gt;&gt;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1063" y="2251620"/>
            <a:ext cx="1008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A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1063" y="2454275"/>
            <a:ext cx="1135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248" y="4823370"/>
            <a:ext cx="7651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</a:t>
            </a:r>
            <a:r>
              <a:rPr lang="en-US" sz="4400" dirty="0" smtClean="0">
                <a:solidFill>
                  <a:srgbClr val="FF0000"/>
                </a:solidFill>
              </a:rPr>
              <a:t>e </a:t>
            </a:r>
            <a:r>
              <a:rPr lang="en-US" sz="4400" dirty="0" err="1" smtClean="0">
                <a:solidFill>
                  <a:srgbClr val="FF0000"/>
                </a:solidFill>
              </a:rPr>
              <a:t>usa</a:t>
            </a:r>
            <a:r>
              <a:rPr lang="en-US" sz="4400" dirty="0" smtClean="0">
                <a:solidFill>
                  <a:srgbClr val="FF0000"/>
                </a:solidFill>
              </a:rPr>
              <a:t> &lt;&lt;a&gt;&gt; con &lt;&lt;</a:t>
            </a:r>
            <a:r>
              <a:rPr lang="en-US" sz="4400" dirty="0" err="1" smtClean="0">
                <a:solidFill>
                  <a:srgbClr val="FF0000"/>
                </a:solidFill>
              </a:rPr>
              <a:t>ir</a:t>
            </a:r>
            <a:r>
              <a:rPr lang="en-US" sz="4400" dirty="0" smtClean="0">
                <a:solidFill>
                  <a:srgbClr val="FF0000"/>
                </a:solidFill>
              </a:rPr>
              <a:t>&gt;&gt;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374" y="444500"/>
            <a:ext cx="8937625" cy="618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 smtClean="0"/>
              <a:t>Es como en ingl</a:t>
            </a:r>
            <a:r>
              <a:rPr lang="x-none" sz="4400" dirty="0" smtClean="0"/>
              <a:t>és se dice</a:t>
            </a:r>
          </a:p>
          <a:p>
            <a:endParaRPr lang="x-none" sz="4400" dirty="0"/>
          </a:p>
          <a:p>
            <a:r>
              <a:rPr lang="x-none" sz="4400" dirty="0" smtClean="0"/>
              <a:t>&lt;&lt;</a:t>
            </a:r>
            <a:r>
              <a:rPr lang="es-ES_tradnl" sz="4400" dirty="0" smtClean="0"/>
              <a:t>___________________________&gt;&gt;</a:t>
            </a:r>
          </a:p>
          <a:p>
            <a:endParaRPr lang="es-ES_tradnl" sz="4400" dirty="0"/>
          </a:p>
          <a:p>
            <a:r>
              <a:rPr lang="es-ES_tradnl" sz="4400" dirty="0" smtClean="0"/>
              <a:t>La palabra &lt;&lt;</a:t>
            </a:r>
            <a:r>
              <a:rPr lang="es-ES_tradnl" sz="4400" dirty="0" smtClean="0"/>
              <a:t>_________&gt;&gt; necesita </a:t>
            </a:r>
          </a:p>
          <a:p>
            <a:endParaRPr lang="es-ES_tradnl" sz="4400" dirty="0"/>
          </a:p>
          <a:p>
            <a:r>
              <a:rPr lang="es-ES_tradnl" sz="4400" dirty="0" smtClean="0"/>
              <a:t>formar una _________ cuando </a:t>
            </a:r>
          </a:p>
          <a:p>
            <a:endParaRPr lang="es-ES_tradnl" sz="4400" dirty="0"/>
          </a:p>
          <a:p>
            <a:r>
              <a:rPr lang="es-ES_tradnl" sz="4400" dirty="0" smtClean="0"/>
              <a:t>______________________________.</a:t>
            </a:r>
            <a:r>
              <a:rPr lang="x-none" sz="4400" dirty="0" smtClean="0"/>
              <a:t>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563688" y="1708150"/>
            <a:ext cx="57705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I</a:t>
            </a:r>
            <a:r>
              <a:rPr lang="en-US" sz="4400" dirty="0" smtClean="0">
                <a:solidFill>
                  <a:srgbClr val="FF0000"/>
                </a:solidFill>
              </a:rPr>
              <a:t>’m going TO…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5438" y="3073400"/>
            <a:ext cx="116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A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8282" y="4391025"/>
            <a:ext cx="2944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contracci</a:t>
            </a:r>
            <a:r>
              <a:rPr lang="en-US" sz="4400" dirty="0" err="1" smtClean="0">
                <a:solidFill>
                  <a:srgbClr val="FF0000"/>
                </a:solidFill>
              </a:rPr>
              <a:t>ón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373" y="5486400"/>
            <a:ext cx="8540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</a:rPr>
              <a:t>e</a:t>
            </a:r>
            <a:r>
              <a:rPr lang="en-US" sz="4400" dirty="0" err="1" smtClean="0">
                <a:solidFill>
                  <a:srgbClr val="FF0000"/>
                </a:solidFill>
              </a:rPr>
              <a:t>st</a:t>
            </a:r>
            <a:r>
              <a:rPr lang="en-US" sz="4400" dirty="0" err="1" smtClean="0">
                <a:solidFill>
                  <a:srgbClr val="FF0000"/>
                </a:solidFill>
              </a:rPr>
              <a:t>á</a:t>
            </a:r>
            <a:r>
              <a:rPr lang="en-US" sz="4400" dirty="0" smtClean="0">
                <a:solidFill>
                  <a:srgbClr val="FF0000"/>
                </a:solidFill>
              </a:rPr>
              <a:t> al </a:t>
            </a:r>
            <a:r>
              <a:rPr lang="en-US" sz="4400" dirty="0" err="1" smtClean="0">
                <a:solidFill>
                  <a:srgbClr val="FF0000"/>
                </a:solidFill>
              </a:rPr>
              <a:t>lado</a:t>
            </a:r>
            <a:r>
              <a:rPr lang="en-US" sz="4400" dirty="0" smtClean="0">
                <a:solidFill>
                  <a:srgbClr val="FF0000"/>
                </a:solidFill>
              </a:rPr>
              <a:t> de la </a:t>
            </a:r>
            <a:r>
              <a:rPr lang="en-US" sz="4400" dirty="0" err="1" smtClean="0">
                <a:solidFill>
                  <a:srgbClr val="FF0000"/>
                </a:solidFill>
              </a:rPr>
              <a:t>palabra</a:t>
            </a:r>
            <a:r>
              <a:rPr lang="en-US" sz="4400" dirty="0" smtClean="0">
                <a:solidFill>
                  <a:srgbClr val="FF0000"/>
                </a:solidFill>
              </a:rPr>
              <a:t> &lt;&lt;el&gt;&gt;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1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624" y="333375"/>
            <a:ext cx="82708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		+		El		= 	Al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750" y="2030035"/>
            <a:ext cx="8588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SIDENOTE: For that matter, the word </a:t>
            </a:r>
            <a:r>
              <a:rPr lang="en-US" sz="3200" dirty="0" smtClean="0"/>
              <a:t>“de” does the same thing next to “el”.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4024" y="3438525"/>
            <a:ext cx="82708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De		+		El		=	del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0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374" y="444500"/>
            <a:ext cx="893762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 smtClean="0"/>
              <a:t>El uso de &lt;&lt;Ir&gt;&gt; para expresar acciones en el </a:t>
            </a:r>
            <a:r>
              <a:rPr lang="es-ES_tradnl" sz="4400" dirty="0" smtClean="0"/>
              <a:t>_________:</a:t>
            </a:r>
          </a:p>
          <a:p>
            <a:endParaRPr lang="es-ES_tradnl" sz="4400" dirty="0"/>
          </a:p>
          <a:p>
            <a:r>
              <a:rPr lang="es-ES_tradnl" sz="4400" dirty="0" smtClean="0"/>
              <a:t>Se puede usar </a:t>
            </a:r>
            <a:r>
              <a:rPr lang="es-ES_tradnl" sz="4400" dirty="0" smtClean="0"/>
              <a:t>_________ para </a:t>
            </a:r>
          </a:p>
          <a:p>
            <a:endParaRPr lang="es-ES_tradnl" sz="4400" dirty="0"/>
          </a:p>
          <a:p>
            <a:r>
              <a:rPr lang="es-ES_tradnl" sz="4400" dirty="0" smtClean="0"/>
              <a:t>___________________________.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738563" y="1043484"/>
            <a:ext cx="2944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futuro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8688" y="2251620"/>
            <a:ext cx="2944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ir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374" y="3438525"/>
            <a:ext cx="7731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</a:rPr>
              <a:t>e</a:t>
            </a:r>
            <a:r>
              <a:rPr lang="en-US" sz="4400" dirty="0" err="1" smtClean="0">
                <a:solidFill>
                  <a:srgbClr val="FF0000"/>
                </a:solidFill>
              </a:rPr>
              <a:t>xpresar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acciones</a:t>
            </a:r>
            <a:r>
              <a:rPr lang="en-US" sz="4400" dirty="0" smtClean="0">
                <a:solidFill>
                  <a:srgbClr val="FF0000"/>
                </a:solidFill>
              </a:rPr>
              <a:t> en el </a:t>
            </a:r>
            <a:r>
              <a:rPr lang="en-US" sz="4400" dirty="0" err="1" smtClean="0">
                <a:solidFill>
                  <a:srgbClr val="FF0000"/>
                </a:solidFill>
              </a:rPr>
              <a:t>futuro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0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374" y="444500"/>
            <a:ext cx="89376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 smtClean="0"/>
              <a:t>Es como en ingl</a:t>
            </a:r>
            <a:r>
              <a:rPr lang="x-none" sz="4400" dirty="0" smtClean="0"/>
              <a:t>és se dice </a:t>
            </a:r>
          </a:p>
          <a:p>
            <a:endParaRPr lang="x-none" sz="4400" dirty="0"/>
          </a:p>
          <a:p>
            <a:r>
              <a:rPr lang="x-none" sz="4400" dirty="0" smtClean="0"/>
              <a:t>“</a:t>
            </a:r>
            <a:r>
              <a:rPr lang="es-ES_tradnl" sz="4400" dirty="0" smtClean="0"/>
              <a:t>___________________________</a:t>
            </a:r>
            <a:r>
              <a:rPr lang="es-ES_tradnl" sz="4400" dirty="0" smtClean="0"/>
              <a:t>”</a:t>
            </a:r>
          </a:p>
          <a:p>
            <a:endParaRPr lang="es-ES_tradnl" sz="4400" dirty="0"/>
          </a:p>
          <a:p>
            <a:r>
              <a:rPr lang="es-ES_tradnl" sz="4400" dirty="0" smtClean="0"/>
              <a:t>O</a:t>
            </a:r>
          </a:p>
          <a:p>
            <a:endParaRPr lang="es-ES_tradnl" sz="4400" dirty="0"/>
          </a:p>
          <a:p>
            <a:r>
              <a:rPr lang="es-ES_tradnl" sz="4400" dirty="0" smtClean="0"/>
              <a:t>“</a:t>
            </a:r>
            <a:r>
              <a:rPr lang="es-ES_tradnl" sz="4400" dirty="0" smtClean="0"/>
              <a:t>___________________________</a:t>
            </a:r>
            <a:r>
              <a:rPr lang="es-ES_tradnl" sz="4400" dirty="0" smtClean="0"/>
              <a:t>”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96937" y="1482179"/>
            <a:ext cx="7183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This weekend I</a:t>
            </a:r>
            <a:r>
              <a:rPr lang="en-US" sz="4400" dirty="0" smtClean="0">
                <a:solidFill>
                  <a:srgbClr val="FF0000"/>
                </a:solidFill>
              </a:rPr>
              <a:t>’m going to…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" y="4152900"/>
            <a:ext cx="7437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Tomorrow we</a:t>
            </a:r>
            <a:r>
              <a:rPr lang="en-US" sz="4400" dirty="0" smtClean="0">
                <a:solidFill>
                  <a:srgbClr val="FF0000"/>
                </a:solidFill>
              </a:rPr>
              <a:t>’re GONNA…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0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624" y="333375"/>
            <a:ext cx="82708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Conjugaci</a:t>
            </a:r>
            <a:r>
              <a:rPr lang="en-US" sz="7200" dirty="0" err="1" smtClean="0">
                <a:solidFill>
                  <a:srgbClr val="FF0000"/>
                </a:solidFill>
              </a:rPr>
              <a:t>ón</a:t>
            </a:r>
            <a:r>
              <a:rPr lang="en-US" sz="7200" dirty="0" smtClean="0">
                <a:solidFill>
                  <a:srgbClr val="FF0000"/>
                </a:solidFill>
              </a:rPr>
              <a:t> de IR</a:t>
            </a:r>
          </a:p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Infinitivo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28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1317</TotalTime>
  <Words>236</Words>
  <Application>Microsoft Macintosh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3</cp:revision>
  <dcterms:created xsi:type="dcterms:W3CDTF">2015-01-14T14:45:15Z</dcterms:created>
  <dcterms:modified xsi:type="dcterms:W3CDTF">2015-01-15T12:42:50Z</dcterms:modified>
</cp:coreProperties>
</file>