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7DB9-DCC5-2C45-B48D-5DEB4943E536}" type="datetimeFigureOut">
              <a:rPr lang="en-US" smtClean="0"/>
              <a:t>2/26/15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247-4D59-6C46-A345-6A2AE9DE8C3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7DB9-DCC5-2C45-B48D-5DEB4943E536}" type="datetimeFigureOut">
              <a:rPr lang="en-US" smtClean="0"/>
              <a:t>2/26/15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247-4D59-6C46-A345-6A2AE9DE8C3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7DB9-DCC5-2C45-B48D-5DEB4943E536}" type="datetimeFigureOut">
              <a:rPr lang="en-US" smtClean="0"/>
              <a:t>2/26/15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247-4D59-6C46-A345-6A2AE9DE8C3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7DB9-DCC5-2C45-B48D-5DEB4943E536}" type="datetimeFigureOut">
              <a:rPr lang="en-US" smtClean="0"/>
              <a:t>2/26/15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247-4D59-6C46-A345-6A2AE9DE8C3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7DB9-DCC5-2C45-B48D-5DEB4943E536}" type="datetimeFigureOut">
              <a:rPr lang="en-US" smtClean="0"/>
              <a:t>2/26/15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247-4D59-6C46-A345-6A2AE9DE8C3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7DB9-DCC5-2C45-B48D-5DEB4943E536}" type="datetimeFigureOut">
              <a:rPr lang="en-US" smtClean="0"/>
              <a:t>2/26/15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247-4D59-6C46-A345-6A2AE9DE8C3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7DB9-DCC5-2C45-B48D-5DEB4943E536}" type="datetimeFigureOut">
              <a:rPr lang="en-US" smtClean="0"/>
              <a:t>2/26/15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247-4D59-6C46-A345-6A2AE9DE8C3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7DB9-DCC5-2C45-B48D-5DEB4943E536}" type="datetimeFigureOut">
              <a:rPr lang="en-US" smtClean="0"/>
              <a:t>2/26/15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247-4D59-6C46-A345-6A2AE9DE8C3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7DB9-DCC5-2C45-B48D-5DEB4943E536}" type="datetimeFigureOut">
              <a:rPr lang="en-US" smtClean="0"/>
              <a:t>2/26/15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247-4D59-6C46-A345-6A2AE9DE8C3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7DB9-DCC5-2C45-B48D-5DEB4943E536}" type="datetimeFigureOut">
              <a:rPr lang="en-US" smtClean="0"/>
              <a:t>2/26/15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247-4D59-6C46-A345-6A2AE9DE8C3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7DB9-DCC5-2C45-B48D-5DEB4943E536}" type="datetimeFigureOut">
              <a:rPr lang="en-US" smtClean="0"/>
              <a:t>2/26/15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247-4D59-6C46-A345-6A2AE9DE8C3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F7DB9-DCC5-2C45-B48D-5DEB4943E536}" type="datetimeFigureOut">
              <a:rPr lang="en-US" smtClean="0"/>
              <a:t>2/26/15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69247-4D59-6C46-A345-6A2AE9DE8C3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8427"/>
            <a:ext cx="7295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El presente progresivo</a:t>
            </a:r>
            <a:endParaRPr lang="es-ES_tradnl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3908" y="1006821"/>
            <a:ext cx="8828422" cy="3145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_tradnl" sz="3200" dirty="0" smtClean="0"/>
              <a:t>El presente progresivo, o en ingl</a:t>
            </a:r>
            <a:r>
              <a:rPr lang="es-ES_tradnl" sz="3200" dirty="0" smtClean="0"/>
              <a:t>és</a:t>
            </a:r>
          </a:p>
          <a:p>
            <a:pPr>
              <a:lnSpc>
                <a:spcPct val="130000"/>
              </a:lnSpc>
            </a:pPr>
            <a:r>
              <a:rPr lang="es-ES_tradnl" sz="3200" dirty="0" smtClean="0"/>
              <a:t>“</a:t>
            </a:r>
            <a:r>
              <a:rPr lang="en-US" sz="3200" dirty="0"/>
              <a:t>_________________________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smtClean="0">
                <a:effectLst/>
              </a:rPr>
              <a:t>“ 	</a:t>
            </a:r>
            <a:r>
              <a:rPr lang="en-US" sz="3200" dirty="0" err="1" smtClean="0">
                <a:effectLst/>
              </a:rPr>
              <a:t>es</a:t>
            </a:r>
            <a:r>
              <a:rPr lang="en-US" sz="3200" dirty="0" smtClean="0">
                <a:effectLst/>
              </a:rPr>
              <a:t> el </a:t>
            </a:r>
          </a:p>
          <a:p>
            <a:pPr>
              <a:lnSpc>
                <a:spcPct val="130000"/>
              </a:lnSpc>
            </a:pPr>
            <a:r>
              <a:rPr lang="en-US" sz="3200" dirty="0"/>
              <a:t>_________________________</a:t>
            </a:r>
            <a:r>
              <a:rPr lang="en-US" sz="3200" dirty="0" smtClean="0">
                <a:effectLst/>
              </a:rPr>
              <a:t>  </a:t>
            </a:r>
            <a:r>
              <a:rPr lang="en-US" sz="3200" dirty="0" err="1" smtClean="0">
                <a:effectLst/>
              </a:rPr>
              <a:t>que</a:t>
            </a:r>
            <a:r>
              <a:rPr lang="en-US" sz="3200" dirty="0" smtClean="0">
                <a:effectLst/>
              </a:rPr>
              <a:t> se </a:t>
            </a:r>
            <a:r>
              <a:rPr lang="en-US" sz="3200" dirty="0" err="1" smtClean="0">
                <a:effectLst/>
              </a:rPr>
              <a:t>usa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para</a:t>
            </a:r>
            <a:endParaRPr lang="en-US" sz="3200" dirty="0" smtClean="0">
              <a:effectLst/>
            </a:endParaRPr>
          </a:p>
          <a:p>
            <a:pPr>
              <a:lnSpc>
                <a:spcPct val="130000"/>
              </a:lnSpc>
            </a:pPr>
            <a:r>
              <a:rPr lang="en-US" sz="3200" dirty="0" smtClean="0"/>
              <a:t>________________________________________.</a:t>
            </a:r>
            <a:endParaRPr lang="en-US" sz="3200" dirty="0"/>
          </a:p>
          <a:p>
            <a:endParaRPr lang="es-ES_tradnl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3908" y="3748472"/>
            <a:ext cx="8611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Por ejemplo:</a:t>
            </a:r>
            <a:endParaRPr lang="es-ES_tradn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63304" y="4430011"/>
            <a:ext cx="4398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/>
              <a:t>I am </a:t>
            </a:r>
            <a:r>
              <a:rPr lang="es-ES_tradnl" sz="2000" dirty="0" err="1" smtClean="0"/>
              <a:t>talking</a:t>
            </a:r>
            <a:r>
              <a:rPr lang="es-ES_tradnl" sz="2000" dirty="0" smtClean="0"/>
              <a:t> (</a:t>
            </a:r>
            <a:r>
              <a:rPr lang="es-ES_tradnl" sz="2000" dirty="0" err="1" smtClean="0"/>
              <a:t>I</a:t>
            </a:r>
            <a:r>
              <a:rPr lang="es-ES_tradnl" sz="2000" dirty="0" err="1" smtClean="0"/>
              <a:t>’m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talking</a:t>
            </a:r>
            <a:r>
              <a:rPr lang="es-ES_tradnl" sz="2000" dirty="0" smtClean="0"/>
              <a:t>).</a:t>
            </a:r>
            <a:endParaRPr lang="es-ES_tradnl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63304" y="5511785"/>
            <a:ext cx="4398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 smtClean="0"/>
              <a:t>We</a:t>
            </a:r>
            <a:r>
              <a:rPr lang="es-ES_tradnl" sz="2000" dirty="0" smtClean="0"/>
              <a:t> are </a:t>
            </a:r>
            <a:r>
              <a:rPr lang="es-ES_tradnl" sz="2000" dirty="0" err="1" smtClean="0"/>
              <a:t>eating</a:t>
            </a:r>
            <a:r>
              <a:rPr lang="es-ES_tradnl" sz="2000" dirty="0"/>
              <a:t> </a:t>
            </a:r>
            <a:r>
              <a:rPr lang="es-ES_tradnl" sz="2000" dirty="0" smtClean="0"/>
              <a:t>(</a:t>
            </a:r>
            <a:r>
              <a:rPr lang="es-ES_tradnl" sz="2000" dirty="0" err="1" smtClean="0"/>
              <a:t>We</a:t>
            </a:r>
            <a:r>
              <a:rPr lang="es-ES_tradnl" sz="2000" dirty="0" err="1" smtClean="0"/>
              <a:t>’re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eating</a:t>
            </a:r>
            <a:r>
              <a:rPr lang="es-ES_tradnl" sz="2000" dirty="0" smtClean="0"/>
              <a:t>) .</a:t>
            </a:r>
            <a:endParaRPr lang="es-ES_tradnl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109203" y="4397846"/>
            <a:ext cx="1843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solidFill>
                  <a:srgbClr val="FF6600"/>
                </a:solidFill>
              </a:rPr>
              <a:t>Yo hablo.</a:t>
            </a:r>
            <a:endParaRPr lang="es-ES_tradnl" sz="2000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9203" y="5511785"/>
            <a:ext cx="1843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solidFill>
                  <a:srgbClr val="FF6600"/>
                </a:solidFill>
              </a:rPr>
              <a:t>Yo como.</a:t>
            </a:r>
            <a:endParaRPr lang="es-ES_tradnl" sz="2000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659" y="4839309"/>
            <a:ext cx="4292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Yo estoy hablando.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5690" y="5911895"/>
            <a:ext cx="581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Nosotros estamos comiendo.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059" y="1584007"/>
            <a:ext cx="4292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Present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Progressive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7659" y="2296369"/>
            <a:ext cx="4292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Tiempo Verbal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3908" y="2942700"/>
            <a:ext cx="82243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dirty="0" smtClean="0">
                <a:solidFill>
                  <a:srgbClr val="FF0000"/>
                </a:solidFill>
              </a:rPr>
              <a:t>Expresar qu</a:t>
            </a:r>
            <a:r>
              <a:rPr lang="es-ES_tradnl" sz="3200" dirty="0" smtClean="0">
                <a:solidFill>
                  <a:srgbClr val="FF0000"/>
                </a:solidFill>
              </a:rPr>
              <a:t>é </a:t>
            </a:r>
            <a:r>
              <a:rPr lang="es-ES_tradnl" sz="3200" dirty="0" smtClean="0">
                <a:solidFill>
                  <a:srgbClr val="0000FF"/>
                </a:solidFill>
              </a:rPr>
              <a:t>está ocurriendo </a:t>
            </a:r>
            <a:r>
              <a:rPr lang="es-ES_tradnl" sz="3200" b="1" i="1" u="sng" dirty="0" smtClean="0">
                <a:solidFill>
                  <a:srgbClr val="FF0000"/>
                </a:solidFill>
              </a:rPr>
              <a:t>AHORA MISMO</a:t>
            </a:r>
            <a:endParaRPr lang="es-ES_tradnl" sz="32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7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8427"/>
            <a:ext cx="7295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Formac</a:t>
            </a:r>
            <a:r>
              <a:rPr lang="es-ES_tradnl" sz="2800" dirty="0" smtClean="0"/>
              <a:t>ión del presente progresivo:</a:t>
            </a:r>
            <a:endParaRPr lang="es-ES_tradnl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30170"/>
            <a:ext cx="8828422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_tradnl" sz="3200" dirty="0" smtClean="0"/>
              <a:t>En ingl</a:t>
            </a:r>
            <a:r>
              <a:rPr lang="es-ES_tradnl" sz="3200" dirty="0" smtClean="0"/>
              <a:t>és:	</a:t>
            </a:r>
          </a:p>
          <a:p>
            <a:endParaRPr lang="es-ES_tradnl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63304" y="1216512"/>
            <a:ext cx="82243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dirty="0" err="1" smtClean="0">
                <a:solidFill>
                  <a:srgbClr val="FF0000"/>
                </a:solidFill>
              </a:rPr>
              <a:t>We</a:t>
            </a:r>
            <a:r>
              <a:rPr lang="es-ES_tradnl" sz="3200" dirty="0" smtClean="0">
                <a:solidFill>
                  <a:srgbClr val="FF0000"/>
                </a:solidFill>
              </a:rPr>
              <a:t> use a </a:t>
            </a:r>
            <a:r>
              <a:rPr lang="es-ES_tradnl" sz="3200" dirty="0" err="1" smtClean="0">
                <a:solidFill>
                  <a:srgbClr val="FF0000"/>
                </a:solidFill>
              </a:rPr>
              <a:t>conjugation</a:t>
            </a:r>
            <a:r>
              <a:rPr lang="es-ES_tradnl" sz="3200" dirty="0" smtClean="0">
                <a:solidFill>
                  <a:srgbClr val="FF0000"/>
                </a:solidFill>
              </a:rPr>
              <a:t> of </a:t>
            </a:r>
            <a:r>
              <a:rPr lang="es-ES_tradnl" sz="3200" dirty="0" err="1" smtClean="0">
                <a:solidFill>
                  <a:srgbClr val="FF0000"/>
                </a:solidFill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verb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smtClean="0">
                <a:solidFill>
                  <a:srgbClr val="FF0000"/>
                </a:solidFill>
              </a:rPr>
              <a:t>“</a:t>
            </a:r>
            <a:r>
              <a:rPr lang="es-ES_tradnl" sz="3200" dirty="0" err="1" smtClean="0">
                <a:solidFill>
                  <a:srgbClr val="FF0000"/>
                </a:solidFill>
              </a:rPr>
              <a:t>to</a:t>
            </a:r>
            <a:r>
              <a:rPr lang="es-ES_tradnl" sz="3200" dirty="0" smtClean="0">
                <a:solidFill>
                  <a:srgbClr val="FF0000"/>
                </a:solidFill>
              </a:rPr>
              <a:t> be”, and </a:t>
            </a:r>
            <a:r>
              <a:rPr lang="es-ES_tradnl" sz="3200" dirty="0" err="1" smtClean="0">
                <a:solidFill>
                  <a:srgbClr val="FF0000"/>
                </a:solidFill>
              </a:rPr>
              <a:t>then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add</a:t>
            </a:r>
            <a:r>
              <a:rPr lang="es-ES_tradnl" sz="3200" dirty="0" smtClean="0">
                <a:solidFill>
                  <a:srgbClr val="FF0000"/>
                </a:solidFill>
              </a:rPr>
              <a:t> –</a:t>
            </a:r>
            <a:r>
              <a:rPr lang="es-ES_tradnl" sz="3200" dirty="0" err="1" smtClean="0">
                <a:solidFill>
                  <a:srgbClr val="FF0000"/>
                </a:solidFill>
              </a:rPr>
              <a:t>ing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to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end</a:t>
            </a:r>
            <a:r>
              <a:rPr lang="es-ES_tradnl" sz="3200" dirty="0" smtClean="0">
                <a:solidFill>
                  <a:srgbClr val="FF0000"/>
                </a:solidFill>
              </a:rPr>
              <a:t> of </a:t>
            </a:r>
            <a:r>
              <a:rPr lang="es-ES_tradnl" sz="3200" dirty="0" err="1" smtClean="0">
                <a:solidFill>
                  <a:srgbClr val="FF0000"/>
                </a:solidFill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action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verb</a:t>
            </a:r>
            <a:r>
              <a:rPr lang="es-ES_tradnl" sz="3200" dirty="0" smtClean="0">
                <a:solidFill>
                  <a:srgbClr val="FF0000"/>
                </a:solidFill>
              </a:rPr>
              <a:t>.</a:t>
            </a:r>
            <a:endParaRPr lang="es-ES_tradnl" sz="3200" b="1" i="1" u="sng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215063"/>
            <a:ext cx="8828422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_tradnl" sz="3200" dirty="0" smtClean="0"/>
              <a:t>En espa</a:t>
            </a:r>
            <a:r>
              <a:rPr lang="es-ES_tradnl" sz="3200" dirty="0" smtClean="0"/>
              <a:t>ñol, para los verbos</a:t>
            </a:r>
          </a:p>
          <a:p>
            <a:endParaRPr lang="es-ES_tradnl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63304" y="2901405"/>
            <a:ext cx="82243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dirty="0" smtClean="0">
                <a:solidFill>
                  <a:srgbClr val="FF0000"/>
                </a:solidFill>
              </a:rPr>
              <a:t>-AR, hay un formulario especial:</a:t>
            </a:r>
            <a:endParaRPr lang="es-ES_tradnl" sz="3200" b="1" i="1" u="sng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92292" y="3497441"/>
            <a:ext cx="436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0000FF"/>
                </a:solidFill>
              </a:rPr>
              <a:t>Conjugaci</a:t>
            </a:r>
            <a:r>
              <a:rPr lang="es-ES_tradnl" sz="3600" dirty="0" smtClean="0">
                <a:solidFill>
                  <a:srgbClr val="0000FF"/>
                </a:solidFill>
              </a:rPr>
              <a:t>ón de ESTAR</a:t>
            </a:r>
            <a:endParaRPr lang="es-ES_tradnl" sz="36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92292" y="4164825"/>
            <a:ext cx="436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 smtClean="0">
                <a:solidFill>
                  <a:srgbClr val="0000FF"/>
                </a:solidFill>
              </a:rPr>
              <a:t>+</a:t>
            </a:r>
            <a:endParaRPr lang="es-ES_tradnl" sz="3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64335" y="4873116"/>
            <a:ext cx="6133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 err="1" smtClean="0">
                <a:solidFill>
                  <a:srgbClr val="0000FF"/>
                </a:solidFill>
              </a:rPr>
              <a:t>Verb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with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smtClean="0">
                <a:solidFill>
                  <a:srgbClr val="0000FF"/>
                </a:solidFill>
              </a:rPr>
              <a:t>“-ando” </a:t>
            </a:r>
            <a:r>
              <a:rPr lang="es-ES_tradnl" sz="3600" dirty="0" err="1" smtClean="0">
                <a:solidFill>
                  <a:srgbClr val="0000FF"/>
                </a:solidFill>
              </a:rPr>
              <a:t>instead</a:t>
            </a:r>
            <a:r>
              <a:rPr lang="es-ES_tradnl" sz="3600" dirty="0" smtClean="0">
                <a:solidFill>
                  <a:srgbClr val="0000FF"/>
                </a:solidFill>
              </a:rPr>
              <a:t> of </a:t>
            </a:r>
            <a:r>
              <a:rPr lang="es-ES_tradnl" sz="3600" dirty="0" err="1" smtClean="0">
                <a:solidFill>
                  <a:srgbClr val="0000FF"/>
                </a:solidFill>
              </a:rPr>
              <a:t>the</a:t>
            </a:r>
            <a:r>
              <a:rPr lang="es-ES_tradnl" sz="3600" dirty="0" smtClean="0">
                <a:solidFill>
                  <a:srgbClr val="0000FF"/>
                </a:solidFill>
              </a:rPr>
              <a:t> “-</a:t>
            </a:r>
            <a:r>
              <a:rPr lang="es-ES_tradnl" sz="3600" dirty="0" err="1" smtClean="0">
                <a:solidFill>
                  <a:srgbClr val="0000FF"/>
                </a:solidFill>
              </a:rPr>
              <a:t>ar</a:t>
            </a:r>
            <a:r>
              <a:rPr lang="es-ES_tradnl" sz="3600" dirty="0" smtClean="0">
                <a:solidFill>
                  <a:srgbClr val="0000FF"/>
                </a:solidFill>
              </a:rPr>
              <a:t>”</a:t>
            </a:r>
            <a:endParaRPr lang="es-ES_tradnl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5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0976" y="61957"/>
            <a:ext cx="7295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Por ejemplo:</a:t>
            </a:r>
            <a:endParaRPr lang="es-ES_tradnl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84599" y="461262"/>
            <a:ext cx="8859401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dirty="0" smtClean="0"/>
              <a:t>Nosotros	/	Hablar		-	</a:t>
            </a:r>
            <a:r>
              <a:rPr lang="es-ES_tradnl" sz="3200" dirty="0" err="1" smtClean="0"/>
              <a:t>We</a:t>
            </a:r>
            <a:r>
              <a:rPr lang="es-ES_tradnl" sz="3200" dirty="0" smtClean="0"/>
              <a:t>	/	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talk</a:t>
            </a:r>
            <a:endParaRPr lang="es-ES_tradnl" sz="3200" dirty="0" smtClean="0"/>
          </a:p>
          <a:p>
            <a:pPr algn="ctr"/>
            <a:endParaRPr lang="es-ES_tradnl" sz="3200" dirty="0" smtClean="0"/>
          </a:p>
          <a:p>
            <a:pPr algn="ctr"/>
            <a:endParaRPr lang="es-ES_tradnl" sz="3200" dirty="0"/>
          </a:p>
          <a:p>
            <a:pPr algn="ctr"/>
            <a:r>
              <a:rPr lang="es-ES_tradnl" sz="3200" dirty="0" smtClean="0"/>
              <a:t>Él</a:t>
            </a:r>
            <a:r>
              <a:rPr lang="es-ES_tradnl" sz="3200" dirty="0" smtClean="0"/>
              <a:t>	/	Preparar			-		He	/	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prepare</a:t>
            </a:r>
          </a:p>
          <a:p>
            <a:pPr algn="ctr"/>
            <a:endParaRPr lang="es-ES_tradnl" sz="3200" dirty="0" smtClean="0"/>
          </a:p>
          <a:p>
            <a:pPr algn="ctr"/>
            <a:endParaRPr lang="es-ES_tradnl" sz="3200" dirty="0"/>
          </a:p>
          <a:p>
            <a:pPr algn="ctr"/>
            <a:r>
              <a:rPr lang="es-ES_tradnl" sz="3200" dirty="0" smtClean="0"/>
              <a:t>Mis amigos	/	Descansar	-	</a:t>
            </a:r>
            <a:r>
              <a:rPr lang="es-ES_tradnl" sz="3200" dirty="0" err="1" smtClean="0"/>
              <a:t>My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friends</a:t>
            </a:r>
            <a:r>
              <a:rPr lang="es-ES_tradnl" sz="3200" dirty="0" smtClean="0"/>
              <a:t> /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rest</a:t>
            </a:r>
            <a:endParaRPr lang="es-ES_tradnl" sz="3200" dirty="0" smtClean="0"/>
          </a:p>
          <a:p>
            <a:pPr algn="ctr"/>
            <a:endParaRPr lang="es-ES_tradnl" sz="3200" dirty="0" smtClean="0"/>
          </a:p>
          <a:p>
            <a:pPr algn="ctr"/>
            <a:endParaRPr lang="es-ES_tradnl" sz="3200" dirty="0"/>
          </a:p>
          <a:p>
            <a:pPr algn="ctr"/>
            <a:r>
              <a:rPr lang="es-ES_tradnl" sz="3200" dirty="0" smtClean="0"/>
              <a:t>Yo	/	Practicar	-		I		/		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practice</a:t>
            </a:r>
            <a:endParaRPr lang="es-ES_tradnl" sz="3200" dirty="0" smtClean="0"/>
          </a:p>
          <a:p>
            <a:pPr algn="ctr"/>
            <a:endParaRPr lang="es-ES_tradnl" sz="3600" dirty="0"/>
          </a:p>
          <a:p>
            <a:pPr algn="ctr"/>
            <a:endParaRPr lang="es-ES_tradnl" sz="3600" dirty="0" smtClean="0"/>
          </a:p>
          <a:p>
            <a:pPr algn="ctr"/>
            <a:endParaRPr lang="es-ES_tradnl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84598" y="957935"/>
            <a:ext cx="454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66777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Estamos hablando.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7817" y="1025937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We</a:t>
            </a:r>
            <a:r>
              <a:rPr lang="es-ES_tradnl" sz="3600" dirty="0" smtClean="0">
                <a:solidFill>
                  <a:srgbClr val="FF0000"/>
                </a:solidFill>
              </a:rPr>
              <a:t> are (</a:t>
            </a:r>
            <a:r>
              <a:rPr lang="es-ES_tradnl" sz="3600" dirty="0" err="1" smtClean="0">
                <a:solidFill>
                  <a:srgbClr val="FF0000"/>
                </a:solidFill>
              </a:rPr>
              <a:t>we</a:t>
            </a:r>
            <a:r>
              <a:rPr lang="es-ES_tradnl" sz="3600" dirty="0" err="1" smtClean="0">
                <a:solidFill>
                  <a:srgbClr val="FF0000"/>
                </a:solidFill>
              </a:rPr>
              <a:t>’re</a:t>
            </a:r>
            <a:r>
              <a:rPr lang="es-ES_tradnl" sz="3600" dirty="0" smtClean="0">
                <a:solidFill>
                  <a:srgbClr val="FF0000"/>
                </a:solidFill>
              </a:rPr>
              <a:t>) </a:t>
            </a:r>
            <a:r>
              <a:rPr lang="es-ES_tradnl" sz="3600" dirty="0" err="1" smtClean="0">
                <a:solidFill>
                  <a:srgbClr val="FF0000"/>
                </a:solidFill>
              </a:rPr>
              <a:t>talking</a:t>
            </a:r>
            <a:r>
              <a:rPr lang="es-ES_tradnl" sz="3600" dirty="0" smtClean="0">
                <a:solidFill>
                  <a:srgbClr val="FF0000"/>
                </a:solidFill>
              </a:rPr>
              <a:t>.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65" y="2463970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Est</a:t>
            </a:r>
            <a:r>
              <a:rPr lang="es-ES_tradnl" sz="3600" dirty="0" smtClean="0">
                <a:solidFill>
                  <a:srgbClr val="FF0000"/>
                </a:solidFill>
              </a:rPr>
              <a:t>á preparando.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1721" y="2463970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He </a:t>
            </a:r>
            <a:r>
              <a:rPr lang="es-ES_tradnl" sz="3600" dirty="0" err="1" smtClean="0">
                <a:solidFill>
                  <a:srgbClr val="FF0000"/>
                </a:solidFill>
              </a:rPr>
              <a:t>is</a:t>
            </a:r>
            <a:r>
              <a:rPr lang="es-ES_tradnl" sz="3600" dirty="0" smtClean="0">
                <a:solidFill>
                  <a:srgbClr val="FF0000"/>
                </a:solidFill>
              </a:rPr>
              <a:t> (</a:t>
            </a:r>
            <a:r>
              <a:rPr lang="es-ES_tradnl" sz="3600" dirty="0" err="1" smtClean="0">
                <a:solidFill>
                  <a:srgbClr val="FF0000"/>
                </a:solidFill>
              </a:rPr>
              <a:t>he</a:t>
            </a:r>
            <a:r>
              <a:rPr lang="es-ES_tradnl" sz="3600" dirty="0" err="1" smtClean="0">
                <a:solidFill>
                  <a:srgbClr val="FF0000"/>
                </a:solidFill>
              </a:rPr>
              <a:t>’s</a:t>
            </a:r>
            <a:r>
              <a:rPr lang="es-ES_tradnl" sz="3600" dirty="0" smtClean="0">
                <a:solidFill>
                  <a:srgbClr val="FF0000"/>
                </a:solidFill>
              </a:rPr>
              <a:t>) </a:t>
            </a:r>
            <a:r>
              <a:rPr lang="es-ES_tradnl" sz="3600" dirty="0" err="1" smtClean="0">
                <a:solidFill>
                  <a:srgbClr val="FF0000"/>
                </a:solidFill>
              </a:rPr>
              <a:t>preparing</a:t>
            </a:r>
            <a:r>
              <a:rPr lang="es-ES_tradnl" sz="3600" dirty="0" smtClean="0">
                <a:solidFill>
                  <a:srgbClr val="FF0000"/>
                </a:solidFill>
              </a:rPr>
              <a:t>.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65" y="3934521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Est</a:t>
            </a:r>
            <a:r>
              <a:rPr lang="es-ES_tradnl" sz="3600" dirty="0" smtClean="0">
                <a:solidFill>
                  <a:srgbClr val="FF0000"/>
                </a:solidFill>
              </a:rPr>
              <a:t>án descansando. 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1721" y="3805921"/>
            <a:ext cx="4785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They</a:t>
            </a:r>
            <a:r>
              <a:rPr lang="es-ES_tradnl" sz="3600" dirty="0" smtClean="0">
                <a:solidFill>
                  <a:srgbClr val="FF0000"/>
                </a:solidFill>
              </a:rPr>
              <a:t> are (</a:t>
            </a:r>
            <a:r>
              <a:rPr lang="es-ES_tradnl" sz="3600" dirty="0" err="1" smtClean="0">
                <a:solidFill>
                  <a:srgbClr val="FF0000"/>
                </a:solidFill>
              </a:rPr>
              <a:t>they</a:t>
            </a:r>
            <a:r>
              <a:rPr lang="es-ES_tradnl" sz="3600" dirty="0" err="1" smtClean="0">
                <a:solidFill>
                  <a:srgbClr val="FF0000"/>
                </a:solidFill>
              </a:rPr>
              <a:t>’re</a:t>
            </a:r>
            <a:r>
              <a:rPr lang="es-ES_tradnl" sz="3600" dirty="0" smtClean="0">
                <a:solidFill>
                  <a:srgbClr val="FF0000"/>
                </a:solidFill>
              </a:rPr>
              <a:t>) </a:t>
            </a:r>
            <a:r>
              <a:rPr lang="es-ES_tradnl" sz="3600" dirty="0" err="1" smtClean="0">
                <a:solidFill>
                  <a:srgbClr val="FF0000"/>
                </a:solidFill>
              </a:rPr>
              <a:t>resting</a:t>
            </a:r>
            <a:r>
              <a:rPr lang="es-ES_tradnl" sz="3600" dirty="0" smtClean="0">
                <a:solidFill>
                  <a:srgbClr val="FF0000"/>
                </a:solidFill>
              </a:rPr>
              <a:t>.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65" y="5501522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Estoy practicando. 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1721" y="5524797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I am (</a:t>
            </a:r>
            <a:r>
              <a:rPr lang="es-ES_tradnl" sz="3600" dirty="0" err="1" smtClean="0">
                <a:solidFill>
                  <a:srgbClr val="FF0000"/>
                </a:solidFill>
              </a:rPr>
              <a:t>I</a:t>
            </a:r>
            <a:r>
              <a:rPr lang="es-ES_tradnl" sz="3600" dirty="0" err="1" smtClean="0">
                <a:solidFill>
                  <a:srgbClr val="FF0000"/>
                </a:solidFill>
              </a:rPr>
              <a:t>’m</a:t>
            </a:r>
            <a:r>
              <a:rPr lang="es-ES_tradnl" sz="3600" dirty="0" smtClean="0">
                <a:solidFill>
                  <a:srgbClr val="FF0000"/>
                </a:solidFill>
              </a:rPr>
              <a:t>) </a:t>
            </a:r>
            <a:r>
              <a:rPr lang="es-ES_tradnl" sz="3600" dirty="0" err="1" smtClean="0">
                <a:solidFill>
                  <a:srgbClr val="FF0000"/>
                </a:solidFill>
              </a:rPr>
              <a:t>practicing</a:t>
            </a:r>
            <a:r>
              <a:rPr lang="es-ES_tradnl" sz="3600" dirty="0" smtClean="0">
                <a:solidFill>
                  <a:srgbClr val="FF0000"/>
                </a:solidFill>
              </a:rPr>
              <a:t>.</a:t>
            </a:r>
            <a:endParaRPr lang="es-ES_tradn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16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8427"/>
            <a:ext cx="7295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Formac</a:t>
            </a:r>
            <a:r>
              <a:rPr lang="es-ES_tradnl" sz="2800" dirty="0" smtClean="0"/>
              <a:t>ión del presente progresivo:</a:t>
            </a:r>
            <a:endParaRPr lang="es-ES_tradnl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30170"/>
            <a:ext cx="8828422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_tradnl" sz="3200" dirty="0" smtClean="0"/>
              <a:t>Para una mayoridad de los verbos</a:t>
            </a:r>
            <a:endParaRPr lang="es-ES_tradnl" sz="3200" dirty="0" smtClean="0"/>
          </a:p>
          <a:p>
            <a:endParaRPr lang="es-ES_tradnl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91923" y="1242549"/>
            <a:ext cx="82243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dirty="0" smtClean="0">
                <a:solidFill>
                  <a:srgbClr val="FF0000"/>
                </a:solidFill>
              </a:rPr>
              <a:t>-ER / -IR, hay un formulario especial tambi</a:t>
            </a:r>
            <a:r>
              <a:rPr lang="es-ES_tradnl" sz="3200" dirty="0" smtClean="0">
                <a:solidFill>
                  <a:srgbClr val="FF0000"/>
                </a:solidFill>
              </a:rPr>
              <a:t>én:</a:t>
            </a:r>
            <a:endParaRPr lang="es-ES_tradnl" sz="3200" b="1" i="1" u="sng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92292" y="2317916"/>
            <a:ext cx="436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0000FF"/>
                </a:solidFill>
              </a:rPr>
              <a:t>Conjugaci</a:t>
            </a:r>
            <a:r>
              <a:rPr lang="es-ES_tradnl" sz="3600" dirty="0" smtClean="0">
                <a:solidFill>
                  <a:srgbClr val="0000FF"/>
                </a:solidFill>
              </a:rPr>
              <a:t>ón de ESTAR</a:t>
            </a:r>
            <a:endParaRPr lang="es-ES_tradnl" sz="36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92292" y="2985300"/>
            <a:ext cx="436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 smtClean="0">
                <a:solidFill>
                  <a:srgbClr val="0000FF"/>
                </a:solidFill>
              </a:rPr>
              <a:t>+</a:t>
            </a:r>
            <a:endParaRPr lang="es-ES_tradnl" sz="3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64335" y="3693591"/>
            <a:ext cx="6133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 err="1" smtClean="0">
                <a:solidFill>
                  <a:srgbClr val="0000FF"/>
                </a:solidFill>
              </a:rPr>
              <a:t>Verb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err="1" smtClean="0">
                <a:solidFill>
                  <a:srgbClr val="0000FF"/>
                </a:solidFill>
              </a:rPr>
              <a:t>with</a:t>
            </a:r>
            <a:r>
              <a:rPr lang="es-ES_tradnl" sz="3600" dirty="0" smtClean="0">
                <a:solidFill>
                  <a:srgbClr val="0000FF"/>
                </a:solidFill>
              </a:rPr>
              <a:t> </a:t>
            </a:r>
            <a:r>
              <a:rPr lang="es-ES_tradnl" sz="3600" dirty="0" smtClean="0">
                <a:solidFill>
                  <a:srgbClr val="0000FF"/>
                </a:solidFill>
              </a:rPr>
              <a:t>“-</a:t>
            </a:r>
            <a:r>
              <a:rPr lang="es-ES_tradnl" sz="3600" dirty="0" err="1" smtClean="0">
                <a:solidFill>
                  <a:srgbClr val="0000FF"/>
                </a:solidFill>
              </a:rPr>
              <a:t>iendo</a:t>
            </a:r>
            <a:r>
              <a:rPr lang="es-ES_tradnl" sz="3600" dirty="0" smtClean="0">
                <a:solidFill>
                  <a:srgbClr val="0000FF"/>
                </a:solidFill>
              </a:rPr>
              <a:t>” </a:t>
            </a:r>
            <a:r>
              <a:rPr lang="es-ES_tradnl" sz="3600" dirty="0" err="1" smtClean="0">
                <a:solidFill>
                  <a:srgbClr val="0000FF"/>
                </a:solidFill>
              </a:rPr>
              <a:t>instead</a:t>
            </a:r>
            <a:r>
              <a:rPr lang="es-ES_tradnl" sz="3600" dirty="0" smtClean="0">
                <a:solidFill>
                  <a:srgbClr val="0000FF"/>
                </a:solidFill>
              </a:rPr>
              <a:t> of </a:t>
            </a:r>
            <a:r>
              <a:rPr lang="es-ES_tradnl" sz="3600" dirty="0" err="1" smtClean="0">
                <a:solidFill>
                  <a:srgbClr val="0000FF"/>
                </a:solidFill>
              </a:rPr>
              <a:t>the</a:t>
            </a:r>
            <a:r>
              <a:rPr lang="es-ES_tradnl" sz="3600" dirty="0" smtClean="0">
                <a:solidFill>
                  <a:srgbClr val="0000FF"/>
                </a:solidFill>
              </a:rPr>
              <a:t> “-</a:t>
            </a:r>
            <a:r>
              <a:rPr lang="es-ES_tradnl" sz="3600" dirty="0" err="1" smtClean="0">
                <a:solidFill>
                  <a:srgbClr val="0000FF"/>
                </a:solidFill>
              </a:rPr>
              <a:t>er</a:t>
            </a:r>
            <a:r>
              <a:rPr lang="es-ES_tradnl" sz="3600" dirty="0" smtClean="0">
                <a:solidFill>
                  <a:srgbClr val="0000FF"/>
                </a:solidFill>
              </a:rPr>
              <a:t>” </a:t>
            </a:r>
            <a:r>
              <a:rPr lang="es-ES_tradnl" sz="3600" dirty="0" err="1" smtClean="0">
                <a:solidFill>
                  <a:srgbClr val="0000FF"/>
                </a:solidFill>
              </a:rPr>
              <a:t>or</a:t>
            </a:r>
            <a:r>
              <a:rPr lang="es-ES_tradnl" sz="3600" dirty="0" smtClean="0">
                <a:solidFill>
                  <a:srgbClr val="0000FF"/>
                </a:solidFill>
              </a:rPr>
              <a:t> “-ir”</a:t>
            </a:r>
            <a:endParaRPr lang="es-ES_tradnl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0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0976" y="61957"/>
            <a:ext cx="7295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Por ejemplo:</a:t>
            </a:r>
            <a:endParaRPr lang="es-ES_tradnl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84599" y="461262"/>
            <a:ext cx="8859401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dirty="0" smtClean="0"/>
              <a:t>Yo		/	Comer		-	I	/	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eat</a:t>
            </a:r>
            <a:endParaRPr lang="es-ES_tradnl" sz="3200" dirty="0" smtClean="0"/>
          </a:p>
          <a:p>
            <a:pPr algn="ctr"/>
            <a:endParaRPr lang="es-ES_tradnl" sz="3200" dirty="0" smtClean="0"/>
          </a:p>
          <a:p>
            <a:pPr algn="ctr"/>
            <a:endParaRPr lang="es-ES_tradnl" sz="3200" dirty="0"/>
          </a:p>
          <a:p>
            <a:pPr algn="ctr"/>
            <a:r>
              <a:rPr lang="es-ES_tradnl" sz="3200" dirty="0" smtClean="0"/>
              <a:t>Nosotros</a:t>
            </a:r>
            <a:r>
              <a:rPr lang="es-ES_tradnl" sz="3200" dirty="0" smtClean="0"/>
              <a:t>	/	Vivir			-		</a:t>
            </a:r>
            <a:r>
              <a:rPr lang="es-ES_tradnl" sz="3200" dirty="0" err="1" smtClean="0"/>
              <a:t>We</a:t>
            </a:r>
            <a:r>
              <a:rPr lang="es-ES_tradnl" sz="3200" dirty="0" smtClean="0"/>
              <a:t>		/	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live</a:t>
            </a:r>
            <a:endParaRPr lang="es-ES_tradnl" sz="3200" dirty="0" smtClean="0"/>
          </a:p>
          <a:p>
            <a:pPr algn="ctr"/>
            <a:endParaRPr lang="es-ES_tradnl" sz="3200" dirty="0" smtClean="0"/>
          </a:p>
          <a:p>
            <a:pPr algn="ctr"/>
            <a:endParaRPr lang="es-ES_tradnl" sz="3200" dirty="0"/>
          </a:p>
          <a:p>
            <a:pPr algn="ctr"/>
            <a:r>
              <a:rPr lang="es-ES_tradnl" sz="3200" dirty="0" smtClean="0"/>
              <a:t>Ella	/	Comer	-	</a:t>
            </a:r>
            <a:r>
              <a:rPr lang="es-ES_tradnl" sz="3200" dirty="0" err="1" smtClean="0"/>
              <a:t>She</a:t>
            </a:r>
            <a:r>
              <a:rPr lang="es-ES_tradnl" sz="3200" dirty="0" smtClean="0"/>
              <a:t>	/	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eat</a:t>
            </a:r>
            <a:endParaRPr lang="es-ES_tradnl" sz="3200" dirty="0" smtClean="0"/>
          </a:p>
          <a:p>
            <a:pPr algn="ctr"/>
            <a:endParaRPr lang="es-ES_tradnl" sz="3200" dirty="0" smtClean="0"/>
          </a:p>
          <a:p>
            <a:pPr algn="ctr"/>
            <a:endParaRPr lang="es-ES_tradnl" sz="3200" dirty="0"/>
          </a:p>
          <a:p>
            <a:pPr algn="ctr"/>
            <a:r>
              <a:rPr lang="es-ES_tradnl" sz="3200" dirty="0" smtClean="0"/>
              <a:t>¿T</a:t>
            </a:r>
            <a:r>
              <a:rPr lang="es-ES_tradnl" sz="3200" dirty="0" smtClean="0"/>
              <a:t>ú	/	Escribir?</a:t>
            </a:r>
            <a:r>
              <a:rPr lang="es-ES_tradnl" sz="3200" dirty="0" smtClean="0"/>
              <a:t>	-		</a:t>
            </a:r>
            <a:r>
              <a:rPr lang="es-ES_tradnl" sz="3200" dirty="0" err="1" smtClean="0"/>
              <a:t>You</a:t>
            </a:r>
            <a:r>
              <a:rPr lang="es-ES_tradnl" sz="3200" dirty="0" smtClean="0"/>
              <a:t>	/	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write</a:t>
            </a:r>
            <a:endParaRPr lang="es-ES_tradnl" sz="3200" dirty="0" smtClean="0"/>
          </a:p>
          <a:p>
            <a:pPr algn="ctr"/>
            <a:endParaRPr lang="es-ES_tradnl" sz="3600" dirty="0"/>
          </a:p>
          <a:p>
            <a:pPr algn="ctr"/>
            <a:endParaRPr lang="es-ES_tradnl" sz="3600" dirty="0" smtClean="0"/>
          </a:p>
          <a:p>
            <a:pPr algn="ctr"/>
            <a:endParaRPr lang="es-ES_tradnl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84598" y="957935"/>
            <a:ext cx="454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66777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Estoy comiendo.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7817" y="1025937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I am (</a:t>
            </a:r>
            <a:r>
              <a:rPr lang="es-ES_tradnl" sz="3600" dirty="0" err="1" smtClean="0">
                <a:solidFill>
                  <a:srgbClr val="FF0000"/>
                </a:solidFill>
              </a:rPr>
              <a:t>I</a:t>
            </a:r>
            <a:r>
              <a:rPr lang="es-ES_tradnl" sz="3600" dirty="0" err="1" smtClean="0">
                <a:solidFill>
                  <a:srgbClr val="FF0000"/>
                </a:solidFill>
              </a:rPr>
              <a:t>’m</a:t>
            </a:r>
            <a:r>
              <a:rPr lang="es-ES_tradnl" sz="3600" dirty="0" smtClean="0">
                <a:solidFill>
                  <a:srgbClr val="FF0000"/>
                </a:solidFill>
              </a:rPr>
              <a:t>)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eating</a:t>
            </a:r>
            <a:r>
              <a:rPr lang="es-ES_tradnl" sz="3600" dirty="0" smtClean="0">
                <a:solidFill>
                  <a:srgbClr val="FF0000"/>
                </a:solidFill>
              </a:rPr>
              <a:t>.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65" y="2463970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Estamos viviendo.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1721" y="2463970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We</a:t>
            </a:r>
            <a:r>
              <a:rPr lang="es-ES_tradnl" sz="3600" dirty="0" smtClean="0">
                <a:solidFill>
                  <a:srgbClr val="FF0000"/>
                </a:solidFill>
              </a:rPr>
              <a:t> are (</a:t>
            </a:r>
            <a:r>
              <a:rPr lang="es-ES_tradnl" sz="3600" dirty="0" err="1" smtClean="0">
                <a:solidFill>
                  <a:srgbClr val="FF0000"/>
                </a:solidFill>
              </a:rPr>
              <a:t>we</a:t>
            </a:r>
            <a:r>
              <a:rPr lang="es-ES_tradnl" sz="3600" dirty="0" err="1" smtClean="0">
                <a:solidFill>
                  <a:srgbClr val="FF0000"/>
                </a:solidFill>
              </a:rPr>
              <a:t>’re</a:t>
            </a:r>
            <a:r>
              <a:rPr lang="es-ES_tradnl" sz="3600" dirty="0" smtClean="0">
                <a:solidFill>
                  <a:srgbClr val="FF0000"/>
                </a:solidFill>
              </a:rPr>
              <a:t>)</a:t>
            </a:r>
            <a:r>
              <a:rPr lang="es-ES_tradnl" sz="3600" dirty="0" smtClean="0">
                <a:solidFill>
                  <a:srgbClr val="FF0000"/>
                </a:solidFill>
              </a:rPr>
              <a:t> living.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65" y="3934521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Est</a:t>
            </a:r>
            <a:r>
              <a:rPr lang="es-ES_tradnl" sz="3600" dirty="0" smtClean="0">
                <a:solidFill>
                  <a:srgbClr val="FF0000"/>
                </a:solidFill>
              </a:rPr>
              <a:t>á comiendo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1721" y="3805921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FF0000"/>
                </a:solidFill>
              </a:rPr>
              <a:t>She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is</a:t>
            </a:r>
            <a:r>
              <a:rPr lang="es-ES_tradnl" sz="3600" dirty="0" smtClean="0">
                <a:solidFill>
                  <a:srgbClr val="FF0000"/>
                </a:solidFill>
              </a:rPr>
              <a:t> (</a:t>
            </a:r>
            <a:r>
              <a:rPr lang="es-ES_tradnl" sz="3600" dirty="0" err="1" smtClean="0">
                <a:solidFill>
                  <a:srgbClr val="FF0000"/>
                </a:solidFill>
              </a:rPr>
              <a:t>she</a:t>
            </a:r>
            <a:r>
              <a:rPr lang="es-ES_tradnl" sz="3600" dirty="0" err="1" smtClean="0">
                <a:solidFill>
                  <a:srgbClr val="FF0000"/>
                </a:solidFill>
              </a:rPr>
              <a:t>’s</a:t>
            </a:r>
            <a:r>
              <a:rPr lang="es-ES_tradnl" sz="3600" dirty="0" smtClean="0">
                <a:solidFill>
                  <a:srgbClr val="FF0000"/>
                </a:solidFill>
              </a:rPr>
              <a:t>) </a:t>
            </a:r>
            <a:r>
              <a:rPr lang="es-ES_tradnl" sz="3600" dirty="0" err="1" smtClean="0">
                <a:solidFill>
                  <a:srgbClr val="FF0000"/>
                </a:solidFill>
              </a:rPr>
              <a:t>eating</a:t>
            </a:r>
            <a:r>
              <a:rPr lang="es-ES_tradnl" sz="3600" dirty="0" smtClean="0">
                <a:solidFill>
                  <a:srgbClr val="FF0000"/>
                </a:solidFill>
              </a:rPr>
              <a:t>. 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65" y="5501522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¿Est</a:t>
            </a:r>
            <a:r>
              <a:rPr lang="es-ES_tradnl" sz="3600" dirty="0" smtClean="0">
                <a:solidFill>
                  <a:srgbClr val="FF0000"/>
                </a:solidFill>
              </a:rPr>
              <a:t>ás escribiendo?</a:t>
            </a:r>
            <a:endParaRPr lang="es-ES_tradnl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1721" y="5524797"/>
            <a:ext cx="4785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Are </a:t>
            </a:r>
            <a:r>
              <a:rPr lang="es-ES_tradnl" sz="3600" dirty="0" err="1" smtClean="0">
                <a:solidFill>
                  <a:srgbClr val="FF0000"/>
                </a:solidFill>
              </a:rPr>
              <a:t>you</a:t>
            </a:r>
            <a:r>
              <a:rPr lang="es-ES_tradnl" sz="3600" dirty="0" smtClean="0">
                <a:solidFill>
                  <a:srgbClr val="FF0000"/>
                </a:solidFill>
              </a:rPr>
              <a:t> </a:t>
            </a:r>
            <a:r>
              <a:rPr lang="es-ES_tradnl" sz="3600" dirty="0" err="1" smtClean="0">
                <a:solidFill>
                  <a:srgbClr val="FF0000"/>
                </a:solidFill>
              </a:rPr>
              <a:t>writing</a:t>
            </a:r>
            <a:r>
              <a:rPr lang="es-ES_tradnl" sz="3600" dirty="0" smtClean="0">
                <a:solidFill>
                  <a:srgbClr val="FF0000"/>
                </a:solidFill>
              </a:rPr>
              <a:t>?</a:t>
            </a:r>
            <a:endParaRPr lang="es-ES_tradn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35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8427"/>
            <a:ext cx="7295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Irregularidades en el presente progresivo:</a:t>
            </a:r>
            <a:endParaRPr lang="es-ES_tradnl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63304" y="671701"/>
            <a:ext cx="8224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7200" dirty="0" smtClean="0">
                <a:solidFill>
                  <a:srgbClr val="FF0000"/>
                </a:solidFill>
              </a:rPr>
              <a:t>¡S</a:t>
            </a:r>
            <a:r>
              <a:rPr lang="es-ES_tradnl" sz="7200" dirty="0" smtClean="0">
                <a:solidFill>
                  <a:srgbClr val="FF0000"/>
                </a:solidFill>
              </a:rPr>
              <a:t>úper-Y!</a:t>
            </a:r>
            <a:endParaRPr lang="es-ES_tradnl" sz="7200" b="1" i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619" y="2472194"/>
            <a:ext cx="9015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/>
              <a:t>When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an</a:t>
            </a:r>
            <a:r>
              <a:rPr lang="es-ES_tradnl" sz="3600" dirty="0" smtClean="0"/>
              <a:t> –</a:t>
            </a:r>
            <a:r>
              <a:rPr lang="es-ES_tradnl" sz="3600" dirty="0" err="1" smtClean="0"/>
              <a:t>er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or</a:t>
            </a:r>
            <a:r>
              <a:rPr lang="es-ES_tradnl" sz="3600" dirty="0" smtClean="0"/>
              <a:t> –ir </a:t>
            </a:r>
            <a:r>
              <a:rPr lang="es-ES_tradnl" sz="3600" dirty="0" err="1" smtClean="0"/>
              <a:t>verb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ends</a:t>
            </a:r>
            <a:r>
              <a:rPr lang="es-ES_tradnl" sz="3600" dirty="0" smtClean="0"/>
              <a:t> in (</a:t>
            </a:r>
            <a:r>
              <a:rPr lang="es-ES_tradnl" sz="3600" dirty="0" err="1" smtClean="0"/>
              <a:t>vowel</a:t>
            </a:r>
            <a:r>
              <a:rPr lang="es-ES_tradnl" sz="3600" dirty="0" smtClean="0"/>
              <a:t>)</a:t>
            </a:r>
            <a:r>
              <a:rPr lang="es-ES_tradnl" sz="3600" dirty="0" err="1" smtClean="0"/>
              <a:t>er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or</a:t>
            </a:r>
            <a:r>
              <a:rPr lang="es-ES_tradnl" sz="3600" dirty="0" smtClean="0"/>
              <a:t> (</a:t>
            </a:r>
            <a:r>
              <a:rPr lang="es-ES_tradnl" sz="3600" dirty="0" err="1" smtClean="0"/>
              <a:t>vowel</a:t>
            </a:r>
            <a:r>
              <a:rPr lang="es-ES_tradnl" sz="3600" dirty="0" smtClean="0"/>
              <a:t>)ir,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progressive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ending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is</a:t>
            </a:r>
            <a:r>
              <a:rPr lang="es-ES_tradnl" sz="3600" dirty="0" smtClean="0"/>
              <a:t> </a:t>
            </a:r>
            <a:r>
              <a:rPr lang="es-ES_tradnl" sz="3600" dirty="0" smtClean="0"/>
              <a:t>“-yendo”.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185571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8427"/>
            <a:ext cx="7295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Irregularidades en el presente progresivo:</a:t>
            </a:r>
            <a:endParaRPr lang="es-ES_tradnl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63304" y="671701"/>
            <a:ext cx="82243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7200" dirty="0" smtClean="0">
                <a:solidFill>
                  <a:srgbClr val="FF0000"/>
                </a:solidFill>
              </a:rPr>
              <a:t>Verbos –ir con cambios de ra</a:t>
            </a:r>
            <a:r>
              <a:rPr lang="es-ES_tradnl" sz="7200" dirty="0" smtClean="0">
                <a:solidFill>
                  <a:srgbClr val="FF0000"/>
                </a:solidFill>
              </a:rPr>
              <a:t>íz.</a:t>
            </a:r>
            <a:endParaRPr lang="es-ES_tradnl" sz="7200" b="1" i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619" y="3696019"/>
            <a:ext cx="901538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/>
              <a:t>If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an</a:t>
            </a:r>
            <a:r>
              <a:rPr lang="es-ES_tradnl" sz="3600" dirty="0" smtClean="0"/>
              <a:t> -IR VERB ONLY </a:t>
            </a:r>
            <a:r>
              <a:rPr lang="es-ES_tradnl" sz="3600" dirty="0" err="1" smtClean="0"/>
              <a:t>normally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stem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changes</a:t>
            </a:r>
            <a:r>
              <a:rPr lang="es-ES_tradnl" sz="3600" dirty="0" smtClean="0"/>
              <a:t> in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present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indicative</a:t>
            </a:r>
            <a:r>
              <a:rPr lang="es-ES_tradnl" sz="3600" dirty="0" smtClean="0"/>
              <a:t> tense, </a:t>
            </a:r>
            <a:r>
              <a:rPr lang="es-ES_tradnl" sz="3600" dirty="0" err="1" smtClean="0"/>
              <a:t>it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take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FIRST VOWEL of </a:t>
            </a:r>
            <a:r>
              <a:rPr lang="es-ES_tradnl" sz="3600" dirty="0" err="1" smtClean="0"/>
              <a:t>its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stem-change</a:t>
            </a:r>
            <a:r>
              <a:rPr lang="es-ES_tradnl" sz="3600" dirty="0" smtClean="0"/>
              <a:t> in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progressive</a:t>
            </a:r>
            <a:r>
              <a:rPr lang="es-ES_tradnl" sz="3600" dirty="0" smtClean="0"/>
              <a:t>.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926128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150</TotalTime>
  <Words>333</Words>
  <Application>Microsoft Macintosh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4</cp:revision>
  <dcterms:created xsi:type="dcterms:W3CDTF">2015-02-26T14:37:55Z</dcterms:created>
  <dcterms:modified xsi:type="dcterms:W3CDTF">2015-02-26T17:08:29Z</dcterms:modified>
</cp:coreProperties>
</file>