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7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9/2/14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9/2/14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9/2/14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9/2/14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9/2/14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61766" y="214662"/>
            <a:ext cx="75477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F6600"/>
                </a:solidFill>
              </a:rPr>
              <a:t>Un </a:t>
            </a:r>
            <a:r>
              <a:rPr lang="en-US" sz="4800" dirty="0" err="1" smtClean="0">
                <a:solidFill>
                  <a:srgbClr val="FF6600"/>
                </a:solidFill>
              </a:rPr>
              <a:t>repaso</a:t>
            </a:r>
            <a:r>
              <a:rPr lang="en-US" sz="4800" dirty="0" smtClean="0">
                <a:solidFill>
                  <a:srgbClr val="FF6600"/>
                </a:solidFill>
              </a:rPr>
              <a:t> de </a:t>
            </a:r>
            <a:r>
              <a:rPr lang="en-US" sz="4800" dirty="0" err="1" smtClean="0">
                <a:solidFill>
                  <a:srgbClr val="FF6600"/>
                </a:solidFill>
              </a:rPr>
              <a:t>las</a:t>
            </a:r>
            <a:r>
              <a:rPr lang="en-US" sz="4800" dirty="0" smtClean="0">
                <a:solidFill>
                  <a:srgbClr val="FF6600"/>
                </a:solidFill>
              </a:rPr>
              <a:t> </a:t>
            </a:r>
            <a:r>
              <a:rPr lang="en-US" sz="4800" dirty="0" err="1" smtClean="0">
                <a:solidFill>
                  <a:srgbClr val="FF6600"/>
                </a:solidFill>
              </a:rPr>
              <a:t>diferencias</a:t>
            </a:r>
            <a:r>
              <a:rPr lang="en-US" sz="4800" dirty="0" smtClean="0">
                <a:solidFill>
                  <a:srgbClr val="FF6600"/>
                </a:solidFill>
              </a:rPr>
              <a:t> entre </a:t>
            </a:r>
            <a:r>
              <a:rPr lang="en-US" sz="4800" dirty="0" err="1" smtClean="0">
                <a:solidFill>
                  <a:srgbClr val="FF6600"/>
                </a:solidFill>
              </a:rPr>
              <a:t>Ser</a:t>
            </a:r>
            <a:r>
              <a:rPr lang="en-US" sz="4800" dirty="0" smtClean="0">
                <a:solidFill>
                  <a:srgbClr val="FF6600"/>
                </a:solidFill>
              </a:rPr>
              <a:t> y </a:t>
            </a:r>
            <a:r>
              <a:rPr lang="en-US" sz="4800" dirty="0" err="1" smtClean="0">
                <a:solidFill>
                  <a:srgbClr val="FF6600"/>
                </a:solidFill>
              </a:rPr>
              <a:t>Estar</a:t>
            </a:r>
            <a:endParaRPr lang="en-US" sz="4800" dirty="0">
              <a:solidFill>
                <a:srgbClr val="FF66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83632" y="2253950"/>
            <a:ext cx="25934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/>
              <a:t>“To Be”</a:t>
            </a:r>
            <a:endParaRPr lang="en-US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2360896" y="3177280"/>
            <a:ext cx="18601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 am</a:t>
            </a:r>
          </a:p>
          <a:p>
            <a:r>
              <a:rPr lang="en-US" sz="2400" dirty="0" smtClean="0"/>
              <a:t>You are</a:t>
            </a:r>
            <a:br>
              <a:rPr lang="en-US" sz="2400" dirty="0" smtClean="0"/>
            </a:br>
            <a:r>
              <a:rPr lang="en-US" sz="2400" dirty="0" err="1" smtClean="0"/>
              <a:t>He/She</a:t>
            </a:r>
            <a:r>
              <a:rPr lang="en-US" sz="2400" dirty="0" smtClean="0"/>
              <a:t> is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5186817" y="3177280"/>
            <a:ext cx="18601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We are</a:t>
            </a:r>
          </a:p>
          <a:p>
            <a:r>
              <a:rPr lang="en-US" sz="2400" dirty="0" smtClean="0"/>
              <a:t>Y</a:t>
            </a:r>
            <a:r>
              <a:rPr lang="en-US" sz="2400" dirty="0" smtClean="0"/>
              <a:t>’all are</a:t>
            </a:r>
          </a:p>
          <a:p>
            <a:r>
              <a:rPr lang="en-US" sz="2400" dirty="0" smtClean="0"/>
              <a:t>They are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98828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7140" y="590321"/>
            <a:ext cx="25934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/>
              <a:t>Ser</a:t>
            </a:r>
            <a:endParaRPr lang="en-US" sz="5400" dirty="0"/>
          </a:p>
        </p:txBody>
      </p:sp>
      <p:sp>
        <p:nvSpPr>
          <p:cNvPr id="5" name="TextBox 4"/>
          <p:cNvSpPr txBox="1"/>
          <p:nvPr/>
        </p:nvSpPr>
        <p:spPr>
          <a:xfrm>
            <a:off x="6224179" y="590321"/>
            <a:ext cx="25934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/>
              <a:t>Estar</a:t>
            </a:r>
            <a:endParaRPr lang="en-US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335354" y="27923"/>
            <a:ext cx="84822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F6600"/>
                </a:solidFill>
              </a:rPr>
              <a:t>Los </a:t>
            </a:r>
            <a:r>
              <a:rPr lang="en-US" sz="4800" dirty="0" err="1" smtClean="0">
                <a:solidFill>
                  <a:srgbClr val="FF6600"/>
                </a:solidFill>
              </a:rPr>
              <a:t>casos</a:t>
            </a:r>
            <a:r>
              <a:rPr lang="en-US" sz="4800" dirty="0" smtClean="0">
                <a:solidFill>
                  <a:srgbClr val="FF6600"/>
                </a:solidFill>
              </a:rPr>
              <a:t> </a:t>
            </a:r>
            <a:r>
              <a:rPr lang="en-US" sz="4800" dirty="0" err="1" smtClean="0">
                <a:solidFill>
                  <a:srgbClr val="FF6600"/>
                </a:solidFill>
              </a:rPr>
              <a:t>para</a:t>
            </a:r>
            <a:r>
              <a:rPr lang="en-US" sz="4800" dirty="0" smtClean="0">
                <a:solidFill>
                  <a:srgbClr val="FF6600"/>
                </a:solidFill>
              </a:rPr>
              <a:t> </a:t>
            </a:r>
            <a:r>
              <a:rPr lang="en-US" sz="4800" dirty="0" err="1" smtClean="0">
                <a:solidFill>
                  <a:srgbClr val="FF6600"/>
                </a:solidFill>
              </a:rPr>
              <a:t>utilizar</a:t>
            </a:r>
            <a:r>
              <a:rPr lang="en-US" sz="4800" dirty="0" smtClean="0">
                <a:solidFill>
                  <a:srgbClr val="FF6600"/>
                </a:solidFill>
              </a:rPr>
              <a:t>…</a:t>
            </a:r>
            <a:endParaRPr lang="en-US" sz="4800" dirty="0">
              <a:solidFill>
                <a:srgbClr val="FF66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75753" y="1382171"/>
            <a:ext cx="33623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Descripci</a:t>
            </a:r>
            <a:r>
              <a:rPr lang="en-US" sz="2400" dirty="0" err="1" smtClean="0">
                <a:solidFill>
                  <a:srgbClr val="FF0000"/>
                </a:solidFill>
              </a:rPr>
              <a:t>ón</a:t>
            </a:r>
            <a:r>
              <a:rPr lang="en-US" sz="2400" dirty="0" smtClean="0">
                <a:solidFill>
                  <a:srgbClr val="FF0000"/>
                </a:solidFill>
              </a:rPr>
              <a:t> – </a:t>
            </a:r>
            <a:r>
              <a:rPr lang="en-US" sz="2400" dirty="0" err="1" smtClean="0">
                <a:solidFill>
                  <a:srgbClr val="FF0000"/>
                </a:solidFill>
              </a:rPr>
              <a:t>Mi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novia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u="sng" dirty="0" err="1" smtClean="0">
                <a:solidFill>
                  <a:srgbClr val="FF0000"/>
                </a:solidFill>
              </a:rPr>
              <a:t>es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bonita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75753" y="2107930"/>
            <a:ext cx="33623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Ocupaci</a:t>
            </a:r>
            <a:r>
              <a:rPr lang="en-US" sz="2400" dirty="0" err="1" smtClean="0">
                <a:solidFill>
                  <a:srgbClr val="FF0000"/>
                </a:solidFill>
              </a:rPr>
              <a:t>ón</a:t>
            </a:r>
            <a:r>
              <a:rPr lang="en-US" sz="2400" dirty="0" smtClean="0">
                <a:solidFill>
                  <a:srgbClr val="FF0000"/>
                </a:solidFill>
              </a:rPr>
              <a:t> – </a:t>
            </a:r>
            <a:r>
              <a:rPr lang="en-US" sz="2400" dirty="0" err="1" smtClean="0">
                <a:solidFill>
                  <a:srgbClr val="FF0000"/>
                </a:solidFill>
              </a:rPr>
              <a:t>Mi</a:t>
            </a:r>
            <a:r>
              <a:rPr lang="en-US" sz="2400" dirty="0" smtClean="0">
                <a:solidFill>
                  <a:srgbClr val="FF0000"/>
                </a:solidFill>
              </a:rPr>
              <a:t> padre </a:t>
            </a:r>
            <a:r>
              <a:rPr lang="en-US" sz="2400" u="sng" dirty="0" err="1" smtClean="0">
                <a:solidFill>
                  <a:srgbClr val="FF0000"/>
                </a:solidFill>
              </a:rPr>
              <a:t>es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profesor</a:t>
            </a:r>
            <a:r>
              <a:rPr lang="en-US" sz="2400" dirty="0" smtClean="0">
                <a:solidFill>
                  <a:srgbClr val="FF0000"/>
                </a:solidFill>
              </a:rPr>
              <a:t>.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75753" y="3019688"/>
            <a:ext cx="33623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Caractar</a:t>
            </a:r>
            <a:r>
              <a:rPr lang="en-US" sz="2400" dirty="0" err="1" smtClean="0">
                <a:solidFill>
                  <a:srgbClr val="FF0000"/>
                </a:solidFill>
              </a:rPr>
              <a:t>ística</a:t>
            </a:r>
            <a:r>
              <a:rPr lang="en-US" sz="2400" dirty="0" smtClean="0">
                <a:solidFill>
                  <a:srgbClr val="FF0000"/>
                </a:solidFill>
              </a:rPr>
              <a:t> – </a:t>
            </a:r>
            <a:r>
              <a:rPr lang="en-US" sz="2400" dirty="0" err="1" smtClean="0">
                <a:solidFill>
                  <a:srgbClr val="FF0000"/>
                </a:solidFill>
              </a:rPr>
              <a:t>Tú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u="sng" dirty="0" err="1" smtClean="0">
                <a:solidFill>
                  <a:srgbClr val="FF0000"/>
                </a:solidFill>
              </a:rPr>
              <a:t>eres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bastante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inteligente</a:t>
            </a:r>
            <a:r>
              <a:rPr lang="en-US" sz="2400" dirty="0" smtClean="0">
                <a:solidFill>
                  <a:srgbClr val="FF0000"/>
                </a:solidFill>
              </a:rPr>
              <a:t>.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56450" y="3900362"/>
            <a:ext cx="33623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(Time) La </a:t>
            </a:r>
            <a:r>
              <a:rPr lang="en-US" sz="2400" dirty="0" err="1" smtClean="0">
                <a:solidFill>
                  <a:srgbClr val="FF0000"/>
                </a:solidFill>
              </a:rPr>
              <a:t>hora</a:t>
            </a:r>
            <a:r>
              <a:rPr lang="en-US" sz="2400" dirty="0" smtClean="0">
                <a:solidFill>
                  <a:srgbClr val="FF0000"/>
                </a:solidFill>
              </a:rPr>
              <a:t> – </a:t>
            </a:r>
            <a:r>
              <a:rPr lang="en-US" sz="2400" dirty="0" err="1" smtClean="0">
                <a:solidFill>
                  <a:srgbClr val="FF0000"/>
                </a:solidFill>
              </a:rPr>
              <a:t>Ya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u="sng" dirty="0" smtClean="0">
                <a:solidFill>
                  <a:srgbClr val="FF0000"/>
                </a:solidFill>
              </a:rPr>
              <a:t>son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las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ocho</a:t>
            </a:r>
            <a:r>
              <a:rPr lang="en-US" sz="2400" dirty="0" smtClean="0">
                <a:solidFill>
                  <a:srgbClr val="FF0000"/>
                </a:solidFill>
              </a:rPr>
              <a:t> de la </a:t>
            </a:r>
            <a:r>
              <a:rPr lang="en-US" sz="2400" dirty="0" err="1" smtClean="0">
                <a:solidFill>
                  <a:srgbClr val="FF0000"/>
                </a:solidFill>
              </a:rPr>
              <a:t>ma</a:t>
            </a:r>
            <a:r>
              <a:rPr lang="en-US" sz="2400" dirty="0" err="1" smtClean="0">
                <a:solidFill>
                  <a:srgbClr val="FF0000"/>
                </a:solidFill>
              </a:rPr>
              <a:t>ñana</a:t>
            </a:r>
            <a:r>
              <a:rPr lang="en-US" sz="2400" dirty="0" smtClean="0">
                <a:solidFill>
                  <a:srgbClr val="FF0000"/>
                </a:solidFill>
              </a:rPr>
              <a:t>.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56450" y="4628644"/>
            <a:ext cx="33623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Origen – </a:t>
            </a:r>
            <a:r>
              <a:rPr lang="en-US" sz="2400" dirty="0" err="1" smtClean="0">
                <a:solidFill>
                  <a:srgbClr val="FF0000"/>
                </a:solidFill>
              </a:rPr>
              <a:t>Yo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u="sng" dirty="0" smtClean="0">
                <a:solidFill>
                  <a:srgbClr val="FF0000"/>
                </a:solidFill>
              </a:rPr>
              <a:t>soy</a:t>
            </a:r>
            <a:r>
              <a:rPr lang="en-US" sz="2400" dirty="0" smtClean="0">
                <a:solidFill>
                  <a:srgbClr val="FF0000"/>
                </a:solidFill>
              </a:rPr>
              <a:t> de Michigan.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56450" y="5373254"/>
            <a:ext cx="33623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Relaci</a:t>
            </a:r>
            <a:r>
              <a:rPr lang="en-US" sz="2400" dirty="0" err="1" smtClean="0">
                <a:solidFill>
                  <a:srgbClr val="FF0000"/>
                </a:solidFill>
              </a:rPr>
              <a:t>ón</a:t>
            </a:r>
            <a:r>
              <a:rPr lang="en-US" sz="2400" dirty="0" smtClean="0">
                <a:solidFill>
                  <a:srgbClr val="FF0000"/>
                </a:solidFill>
              </a:rPr>
              <a:t> – </a:t>
            </a:r>
            <a:r>
              <a:rPr lang="en-US" sz="2400" dirty="0" err="1" smtClean="0">
                <a:solidFill>
                  <a:srgbClr val="FF0000"/>
                </a:solidFill>
              </a:rPr>
              <a:t>Nosotros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u="sng" dirty="0" err="1" smtClean="0">
                <a:solidFill>
                  <a:srgbClr val="FF0000"/>
                </a:solidFill>
              </a:rPr>
              <a:t>somos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hermanos</a:t>
            </a:r>
            <a:r>
              <a:rPr lang="en-US" sz="2400" dirty="0" smtClean="0">
                <a:solidFill>
                  <a:srgbClr val="FF0000"/>
                </a:solidFill>
              </a:rPr>
              <a:t>.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94976" y="1148037"/>
            <a:ext cx="54035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</a:t>
            </a:r>
            <a:endParaRPr lang="x-none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82027" y="1917478"/>
            <a:ext cx="56625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</a:t>
            </a:r>
            <a:endParaRPr lang="x-none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28607" y="2712713"/>
            <a:ext cx="48332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</a:t>
            </a:r>
            <a:endParaRPr lang="x-none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17568" y="3675490"/>
            <a:ext cx="466794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</a:t>
            </a:r>
            <a:endParaRPr lang="x-none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89583" y="4386799"/>
            <a:ext cx="56625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</a:t>
            </a:r>
            <a:endParaRPr lang="x-none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82027" y="5196732"/>
            <a:ext cx="502336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</a:t>
            </a:r>
            <a:endParaRPr lang="x-none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455190" y="1595562"/>
            <a:ext cx="33623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Posici</a:t>
            </a:r>
            <a:r>
              <a:rPr lang="en-US" sz="2400" dirty="0" err="1" smtClean="0">
                <a:solidFill>
                  <a:srgbClr val="FF0000"/>
                </a:solidFill>
              </a:rPr>
              <a:t>ón</a:t>
            </a:r>
            <a:r>
              <a:rPr lang="en-US" sz="2400" dirty="0" smtClean="0">
                <a:solidFill>
                  <a:srgbClr val="FF0000"/>
                </a:solidFill>
              </a:rPr>
              <a:t> – Los </a:t>
            </a:r>
            <a:r>
              <a:rPr lang="en-US" sz="2400" dirty="0" err="1" smtClean="0">
                <a:solidFill>
                  <a:srgbClr val="FF0000"/>
                </a:solidFill>
              </a:rPr>
              <a:t>libros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están</a:t>
            </a:r>
            <a:r>
              <a:rPr lang="en-US" sz="2400" dirty="0" smtClean="0">
                <a:solidFill>
                  <a:srgbClr val="FF0000"/>
                </a:solidFill>
              </a:rPr>
              <a:t> en el </a:t>
            </a:r>
            <a:r>
              <a:rPr lang="en-US" sz="2400" dirty="0" err="1" smtClean="0">
                <a:solidFill>
                  <a:srgbClr val="FF0000"/>
                </a:solidFill>
              </a:rPr>
              <a:t>piso</a:t>
            </a:r>
            <a:r>
              <a:rPr lang="en-US" sz="2400" dirty="0" smtClean="0">
                <a:solidFill>
                  <a:srgbClr val="FF0000"/>
                </a:solidFill>
              </a:rPr>
              <a:t>.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55190" y="2610839"/>
            <a:ext cx="33623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Localizaci</a:t>
            </a:r>
            <a:r>
              <a:rPr lang="en-US" sz="2400" dirty="0" err="1" smtClean="0">
                <a:solidFill>
                  <a:srgbClr val="FF0000"/>
                </a:solidFill>
              </a:rPr>
              <a:t>ón</a:t>
            </a:r>
            <a:r>
              <a:rPr lang="en-US" sz="2400" dirty="0" smtClean="0">
                <a:solidFill>
                  <a:srgbClr val="FF0000"/>
                </a:solidFill>
              </a:rPr>
              <a:t> – La </a:t>
            </a:r>
            <a:r>
              <a:rPr lang="en-US" sz="2400" dirty="0" err="1" smtClean="0">
                <a:solidFill>
                  <a:srgbClr val="FF0000"/>
                </a:solidFill>
              </a:rPr>
              <a:t>banda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u="sng" dirty="0" err="1" smtClean="0">
                <a:solidFill>
                  <a:srgbClr val="FF0000"/>
                </a:solidFill>
              </a:rPr>
              <a:t>está</a:t>
            </a:r>
            <a:r>
              <a:rPr lang="en-US" sz="2400" dirty="0" smtClean="0">
                <a:solidFill>
                  <a:srgbClr val="FF0000"/>
                </a:solidFill>
              </a:rPr>
              <a:t> en Nicaragua.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455190" y="3379479"/>
            <a:ext cx="33623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Acci</a:t>
            </a:r>
            <a:r>
              <a:rPr lang="en-US" sz="2400" dirty="0" err="1" smtClean="0">
                <a:solidFill>
                  <a:srgbClr val="FF0000"/>
                </a:solidFill>
              </a:rPr>
              <a:t>ón</a:t>
            </a:r>
            <a:r>
              <a:rPr lang="en-US" sz="2400" dirty="0" smtClean="0">
                <a:solidFill>
                  <a:srgbClr val="FF0000"/>
                </a:solidFill>
              </a:rPr>
              <a:t> – </a:t>
            </a:r>
            <a:r>
              <a:rPr lang="en-US" sz="2400" dirty="0" err="1" smtClean="0">
                <a:solidFill>
                  <a:srgbClr val="FF0000"/>
                </a:solidFill>
              </a:rPr>
              <a:t>Yo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u="sng" dirty="0" err="1" smtClean="0">
                <a:solidFill>
                  <a:srgbClr val="FF0000"/>
                </a:solidFill>
              </a:rPr>
              <a:t>estoy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comiendo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ahora</a:t>
            </a:r>
            <a:r>
              <a:rPr lang="en-US" sz="2400" dirty="0" smtClean="0">
                <a:solidFill>
                  <a:srgbClr val="FF0000"/>
                </a:solidFill>
              </a:rPr>
              <a:t>.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455190" y="4214098"/>
            <a:ext cx="33623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Condici</a:t>
            </a:r>
            <a:r>
              <a:rPr lang="en-US" sz="2400" dirty="0" err="1" smtClean="0">
                <a:solidFill>
                  <a:srgbClr val="FF0000"/>
                </a:solidFill>
              </a:rPr>
              <a:t>ón</a:t>
            </a:r>
            <a:r>
              <a:rPr lang="en-US" sz="2400" dirty="0" smtClean="0">
                <a:solidFill>
                  <a:srgbClr val="FF0000"/>
                </a:solidFill>
              </a:rPr>
              <a:t> – </a:t>
            </a:r>
            <a:r>
              <a:rPr lang="en-US" sz="2400" dirty="0" err="1" smtClean="0">
                <a:solidFill>
                  <a:srgbClr val="FF0000"/>
                </a:solidFill>
              </a:rPr>
              <a:t>Mis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perros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u="sng" dirty="0" err="1" smtClean="0">
                <a:solidFill>
                  <a:srgbClr val="FF0000"/>
                </a:solidFill>
              </a:rPr>
              <a:t>están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enfermos</a:t>
            </a:r>
            <a:r>
              <a:rPr lang="en-US" sz="2400" dirty="0" smtClean="0">
                <a:solidFill>
                  <a:srgbClr val="FF0000"/>
                </a:solidFill>
              </a:rPr>
              <a:t>.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455190" y="5142421"/>
            <a:ext cx="33623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Emoci</a:t>
            </a:r>
            <a:r>
              <a:rPr lang="en-US" sz="2400" dirty="0" err="1" smtClean="0">
                <a:solidFill>
                  <a:srgbClr val="FF0000"/>
                </a:solidFill>
              </a:rPr>
              <a:t>ón</a:t>
            </a:r>
            <a:r>
              <a:rPr lang="en-US" sz="2400" dirty="0" smtClean="0">
                <a:solidFill>
                  <a:srgbClr val="FF0000"/>
                </a:solidFill>
              </a:rPr>
              <a:t> – </a:t>
            </a:r>
            <a:r>
              <a:rPr lang="en-US" sz="2400" dirty="0" err="1" smtClean="0">
                <a:solidFill>
                  <a:srgbClr val="FF0000"/>
                </a:solidFill>
              </a:rPr>
              <a:t>Él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está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u="sng" dirty="0" err="1" smtClean="0">
                <a:solidFill>
                  <a:srgbClr val="FF0000"/>
                </a:solidFill>
              </a:rPr>
              <a:t>triste</a:t>
            </a:r>
            <a:r>
              <a:rPr lang="en-US" sz="2400" dirty="0" smtClean="0">
                <a:solidFill>
                  <a:srgbClr val="FF0000"/>
                </a:solidFill>
              </a:rPr>
              <a:t> hoy.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902102" y="1422136"/>
            <a:ext cx="484979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</a:t>
            </a:r>
            <a:endParaRPr lang="x-none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932960" y="2612575"/>
            <a:ext cx="423263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</a:t>
            </a:r>
            <a:endParaRPr lang="x-none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884248" y="3264692"/>
            <a:ext cx="53091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x-none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908043" y="4181414"/>
            <a:ext cx="483325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</a:t>
            </a:r>
            <a:endParaRPr lang="x-none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941497" y="5092764"/>
            <a:ext cx="45990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x-none" sz="4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endParaRPr lang="x-none" sz="4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79012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7869" y="1026985"/>
            <a:ext cx="25934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/>
              <a:t>Ser</a:t>
            </a:r>
            <a:endParaRPr lang="en-US" sz="5400" dirty="0"/>
          </a:p>
        </p:txBody>
      </p:sp>
      <p:sp>
        <p:nvSpPr>
          <p:cNvPr id="5" name="TextBox 4"/>
          <p:cNvSpPr txBox="1"/>
          <p:nvPr/>
        </p:nvSpPr>
        <p:spPr>
          <a:xfrm>
            <a:off x="5533185" y="858920"/>
            <a:ext cx="25934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/>
              <a:t>Estar</a:t>
            </a:r>
            <a:endParaRPr lang="en-US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335354" y="27923"/>
            <a:ext cx="84822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F6600"/>
                </a:solidFill>
              </a:rPr>
              <a:t>Las </a:t>
            </a:r>
            <a:r>
              <a:rPr lang="en-US" sz="4800" dirty="0" err="1" smtClean="0">
                <a:solidFill>
                  <a:srgbClr val="FF6600"/>
                </a:solidFill>
              </a:rPr>
              <a:t>conjugaciones</a:t>
            </a:r>
            <a:r>
              <a:rPr lang="en-US" sz="4800" dirty="0" smtClean="0">
                <a:solidFill>
                  <a:srgbClr val="FF6600"/>
                </a:solidFill>
              </a:rPr>
              <a:t>…</a:t>
            </a:r>
            <a:endParaRPr lang="en-US" sz="4800" dirty="0">
              <a:solidFill>
                <a:srgbClr val="FF66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354" y="1998110"/>
            <a:ext cx="20737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Soy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5354" y="2915703"/>
            <a:ext cx="20737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</a:rPr>
              <a:t>Eres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5354" y="4017903"/>
            <a:ext cx="20737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</a:rPr>
              <a:t>Es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19147" y="2038466"/>
            <a:ext cx="20737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</a:rPr>
              <a:t>Somos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19147" y="2804944"/>
            <a:ext cx="20737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</a:rPr>
              <a:t>Sois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019147" y="3908868"/>
            <a:ext cx="20737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Son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60007" y="2091918"/>
            <a:ext cx="20737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</a:rPr>
              <a:t>Estoy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060007" y="3009511"/>
            <a:ext cx="20737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</a:rPr>
              <a:t>Est</a:t>
            </a:r>
            <a:r>
              <a:rPr lang="en-US" sz="4000" dirty="0" err="1" smtClean="0">
                <a:solidFill>
                  <a:srgbClr val="FF0000"/>
                </a:solidFill>
              </a:rPr>
              <a:t>ás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60007" y="4111711"/>
            <a:ext cx="20737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</a:rPr>
              <a:t>Est</a:t>
            </a:r>
            <a:r>
              <a:rPr lang="en-US" sz="4000" dirty="0" err="1" smtClean="0">
                <a:solidFill>
                  <a:srgbClr val="FF0000"/>
                </a:solidFill>
              </a:rPr>
              <a:t>á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43800" y="2057578"/>
            <a:ext cx="20737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</a:rPr>
              <a:t>Estamos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743800" y="2824056"/>
            <a:ext cx="20737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</a:rPr>
              <a:t>Est</a:t>
            </a:r>
            <a:r>
              <a:rPr lang="en-US" sz="4000" dirty="0" err="1" smtClean="0">
                <a:solidFill>
                  <a:srgbClr val="FF0000"/>
                </a:solidFill>
              </a:rPr>
              <a:t>áis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743800" y="3927980"/>
            <a:ext cx="20737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FF0000"/>
                </a:solidFill>
              </a:rPr>
              <a:t>Est</a:t>
            </a:r>
            <a:r>
              <a:rPr lang="en-US" sz="4000" dirty="0" err="1" smtClean="0">
                <a:solidFill>
                  <a:srgbClr val="FF0000"/>
                </a:solidFill>
              </a:rPr>
              <a:t>án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6227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4239" y="1325849"/>
            <a:ext cx="8329281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ERRORES DE SER Y ESTAR AHORA SE CONSIDERAN ERRORES </a:t>
            </a:r>
            <a:r>
              <a:rPr lang="en-US" sz="9600" u="sng" dirty="0" smtClean="0">
                <a:solidFill>
                  <a:srgbClr val="FF0000"/>
                </a:solidFill>
              </a:rPr>
              <a:t>INACEPTABLES</a:t>
            </a:r>
            <a:endParaRPr lang="en-US" sz="5400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7737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485" y="57299"/>
            <a:ext cx="8553386" cy="6001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My mom is a doctor and she told me that I need to stay home because I’m sick.</a:t>
            </a:r>
          </a:p>
          <a:p>
            <a:pPr algn="ctr"/>
            <a:r>
              <a:rPr lang="en-US" sz="2400" dirty="0"/>
              <a:t> </a:t>
            </a:r>
          </a:p>
          <a:p>
            <a:pPr algn="ctr"/>
            <a:r>
              <a:rPr lang="en-US" sz="2400" dirty="0"/>
              <a:t> </a:t>
            </a:r>
          </a:p>
          <a:p>
            <a:pPr algn="ctr"/>
            <a:r>
              <a:rPr lang="en-US" sz="2400" dirty="0"/>
              <a:t>What time is it?</a:t>
            </a:r>
          </a:p>
          <a:p>
            <a:pPr algn="ctr"/>
            <a:r>
              <a:rPr lang="en-US" sz="2400" dirty="0"/>
              <a:t> </a:t>
            </a:r>
          </a:p>
          <a:p>
            <a:pPr algn="ctr"/>
            <a:r>
              <a:rPr lang="en-US" sz="2400" dirty="0"/>
              <a:t> </a:t>
            </a:r>
          </a:p>
          <a:p>
            <a:pPr algn="ctr"/>
            <a:r>
              <a:rPr lang="en-US" sz="2400" dirty="0"/>
              <a:t> </a:t>
            </a:r>
          </a:p>
          <a:p>
            <a:pPr algn="ctr"/>
            <a:r>
              <a:rPr lang="en-US" sz="2400" dirty="0"/>
              <a:t>The stupid TV show is at 5:30pm.</a:t>
            </a:r>
          </a:p>
          <a:p>
            <a:pPr algn="ctr"/>
            <a:r>
              <a:rPr lang="en-US" sz="2400" dirty="0"/>
              <a:t> </a:t>
            </a:r>
          </a:p>
          <a:p>
            <a:pPr algn="ctr"/>
            <a:r>
              <a:rPr lang="en-US" sz="2400" dirty="0"/>
              <a:t> </a:t>
            </a:r>
          </a:p>
          <a:p>
            <a:pPr algn="ctr"/>
            <a:r>
              <a:rPr lang="en-US" sz="2400" dirty="0"/>
              <a:t> </a:t>
            </a:r>
          </a:p>
          <a:p>
            <a:pPr algn="ctr"/>
            <a:r>
              <a:rPr lang="en-US" sz="2400" dirty="0"/>
              <a:t>The green apple is on the table.</a:t>
            </a:r>
          </a:p>
          <a:p>
            <a:pPr algn="ctr"/>
            <a:r>
              <a:rPr lang="en-US" sz="2400" dirty="0"/>
              <a:t> </a:t>
            </a:r>
          </a:p>
          <a:p>
            <a:pPr algn="ctr"/>
            <a:r>
              <a:rPr lang="en-US" sz="2400" dirty="0"/>
              <a:t>  </a:t>
            </a:r>
          </a:p>
          <a:p>
            <a:pPr algn="ctr"/>
            <a:r>
              <a:rPr lang="en-US" sz="2400" dirty="0"/>
              <a:t>I am really tall, but I’m sad today.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6888" y="821653"/>
            <a:ext cx="84039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Mi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mam</a:t>
            </a:r>
            <a:r>
              <a:rPr lang="en-US" sz="2400" dirty="0" err="1" smtClean="0">
                <a:solidFill>
                  <a:srgbClr val="FF0000"/>
                </a:solidFill>
              </a:rPr>
              <a:t>á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es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una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doctora</a:t>
            </a:r>
            <a:r>
              <a:rPr lang="en-US" sz="2400" dirty="0" smtClean="0">
                <a:solidFill>
                  <a:srgbClr val="FF0000"/>
                </a:solidFill>
              </a:rPr>
              <a:t> y </a:t>
            </a:r>
            <a:r>
              <a:rPr lang="en-US" sz="2400" dirty="0" err="1" smtClean="0">
                <a:solidFill>
                  <a:srgbClr val="FF0000"/>
                </a:solidFill>
              </a:rPr>
              <a:t>ella</a:t>
            </a:r>
            <a:r>
              <a:rPr lang="en-US" sz="2400" dirty="0" smtClean="0">
                <a:solidFill>
                  <a:srgbClr val="FF0000"/>
                </a:solidFill>
              </a:rPr>
              <a:t> me </a:t>
            </a:r>
            <a:r>
              <a:rPr lang="en-US" sz="2400" dirty="0" err="1" smtClean="0">
                <a:solidFill>
                  <a:srgbClr val="FF0000"/>
                </a:solidFill>
              </a:rPr>
              <a:t>dijo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que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yo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necesito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quedarme</a:t>
            </a:r>
            <a:r>
              <a:rPr lang="en-US" sz="2400" dirty="0" smtClean="0">
                <a:solidFill>
                  <a:srgbClr val="FF0000"/>
                </a:solidFill>
              </a:rPr>
              <a:t> a casa </a:t>
            </a:r>
            <a:r>
              <a:rPr lang="en-US" sz="2400" dirty="0" err="1" smtClean="0">
                <a:solidFill>
                  <a:srgbClr val="FF0000"/>
                </a:solidFill>
              </a:rPr>
              <a:t>porque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yo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estoy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enfermo</a:t>
            </a:r>
            <a:r>
              <a:rPr lang="en-US" sz="2400" dirty="0" smtClean="0">
                <a:solidFill>
                  <a:srgbClr val="FF0000"/>
                </a:solidFill>
              </a:rPr>
              <a:t>.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9288" y="2094489"/>
            <a:ext cx="8403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¿</a:t>
            </a:r>
            <a:r>
              <a:rPr lang="en-US" sz="2400" dirty="0" err="1" smtClean="0">
                <a:solidFill>
                  <a:srgbClr val="FF0000"/>
                </a:solidFill>
              </a:rPr>
              <a:t>Qu</a:t>
            </a:r>
            <a:r>
              <a:rPr lang="en-US" sz="2400" dirty="0" err="1" smtClean="0">
                <a:solidFill>
                  <a:srgbClr val="FF0000"/>
                </a:solidFill>
              </a:rPr>
              <a:t>é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hora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es</a:t>
            </a:r>
            <a:r>
              <a:rPr lang="en-US" sz="2400" dirty="0" smtClean="0">
                <a:solidFill>
                  <a:srgbClr val="FF0000"/>
                </a:solidFill>
              </a:rPr>
              <a:t>?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9288" y="3345642"/>
            <a:ext cx="84039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El </a:t>
            </a:r>
            <a:r>
              <a:rPr lang="en-US" sz="2400" dirty="0" err="1" smtClean="0">
                <a:solidFill>
                  <a:srgbClr val="FF0000"/>
                </a:solidFill>
              </a:rPr>
              <a:t>programa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est</a:t>
            </a:r>
            <a:r>
              <a:rPr lang="en-US" sz="2400" dirty="0" err="1" smtClean="0">
                <a:solidFill>
                  <a:srgbClr val="FF0000"/>
                </a:solidFill>
              </a:rPr>
              <a:t>úpido</a:t>
            </a:r>
            <a:r>
              <a:rPr lang="en-US" sz="2400" dirty="0" smtClean="0">
                <a:solidFill>
                  <a:srgbClr val="FF0000"/>
                </a:solidFill>
              </a:rPr>
              <a:t> de </a:t>
            </a:r>
            <a:r>
              <a:rPr lang="en-US" sz="2400" dirty="0" err="1" smtClean="0">
                <a:solidFill>
                  <a:srgbClr val="FF0000"/>
                </a:solidFill>
              </a:rPr>
              <a:t>televisión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es</a:t>
            </a:r>
            <a:r>
              <a:rPr lang="en-US" sz="2400" dirty="0" smtClean="0">
                <a:solidFill>
                  <a:srgbClr val="FF0000"/>
                </a:solidFill>
              </a:rPr>
              <a:t> a </a:t>
            </a:r>
            <a:r>
              <a:rPr lang="en-US" sz="2400" dirty="0" err="1" smtClean="0">
                <a:solidFill>
                  <a:srgbClr val="FF0000"/>
                </a:solidFill>
              </a:rPr>
              <a:t>las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cinco</a:t>
            </a:r>
            <a:r>
              <a:rPr lang="en-US" sz="2400" dirty="0" smtClean="0">
                <a:solidFill>
                  <a:srgbClr val="FF0000"/>
                </a:solidFill>
              </a:rPr>
              <a:t> y media de la </a:t>
            </a:r>
            <a:r>
              <a:rPr lang="en-US" sz="2400" dirty="0" err="1" smtClean="0">
                <a:solidFill>
                  <a:srgbClr val="FF0000"/>
                </a:solidFill>
              </a:rPr>
              <a:t>noche</a:t>
            </a:r>
            <a:r>
              <a:rPr lang="en-US" sz="2400" dirty="0" smtClean="0">
                <a:solidFill>
                  <a:srgbClr val="FF0000"/>
                </a:solidFill>
              </a:rPr>
              <a:t>.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0017" y="4914252"/>
            <a:ext cx="8403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La </a:t>
            </a:r>
            <a:r>
              <a:rPr lang="en-US" sz="2400" dirty="0" err="1" smtClean="0">
                <a:solidFill>
                  <a:srgbClr val="FF0000"/>
                </a:solidFill>
              </a:rPr>
              <a:t>manzana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verde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est</a:t>
            </a:r>
            <a:r>
              <a:rPr lang="en-US" sz="2400" dirty="0" err="1" smtClean="0">
                <a:solidFill>
                  <a:srgbClr val="FF0000"/>
                </a:solidFill>
              </a:rPr>
              <a:t>á</a:t>
            </a:r>
            <a:r>
              <a:rPr lang="en-US" sz="2400" dirty="0" smtClean="0">
                <a:solidFill>
                  <a:srgbClr val="FF0000"/>
                </a:solidFill>
              </a:rPr>
              <a:t> en la mesa.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9288" y="6027003"/>
            <a:ext cx="8403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</a:rPr>
              <a:t>Yo</a:t>
            </a:r>
            <a:r>
              <a:rPr lang="en-US" sz="2400" dirty="0" smtClean="0">
                <a:solidFill>
                  <a:srgbClr val="FF0000"/>
                </a:solidFill>
              </a:rPr>
              <a:t> soy </a:t>
            </a:r>
            <a:r>
              <a:rPr lang="en-US" sz="2400" dirty="0" err="1" smtClean="0">
                <a:solidFill>
                  <a:srgbClr val="FF0000"/>
                </a:solidFill>
              </a:rPr>
              <a:t>muy</a:t>
            </a:r>
            <a:r>
              <a:rPr lang="en-US" sz="2400" dirty="0" smtClean="0">
                <a:solidFill>
                  <a:srgbClr val="FF0000"/>
                </a:solidFill>
              </a:rPr>
              <a:t> alto </a:t>
            </a:r>
            <a:r>
              <a:rPr lang="en-US" sz="2400" dirty="0" err="1" smtClean="0">
                <a:solidFill>
                  <a:srgbClr val="FF0000"/>
                </a:solidFill>
              </a:rPr>
              <a:t>pero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estoy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triste</a:t>
            </a:r>
            <a:r>
              <a:rPr lang="en-US" sz="2400" smtClean="0">
                <a:solidFill>
                  <a:srgbClr val="FF0000"/>
                </a:solidFill>
              </a:rPr>
              <a:t> hoy.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94823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15</TotalTime>
  <Words>229</Words>
  <Application>Microsoft Macintosh PowerPoint</Application>
  <PresentationFormat>On-screen Show (4:3)</PresentationFormat>
  <Paragraphs>68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 Black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Braun</dc:creator>
  <cp:lastModifiedBy>Patrick Braun</cp:lastModifiedBy>
  <cp:revision>2</cp:revision>
  <dcterms:created xsi:type="dcterms:W3CDTF">2014-09-02T14:23:35Z</dcterms:created>
  <dcterms:modified xsi:type="dcterms:W3CDTF">2014-09-02T14:38:43Z</dcterms:modified>
</cp:coreProperties>
</file>