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714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122C-7B87-A647-A986-2B89B9A2A50D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04B5-94CA-B841-8320-87B15620F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522" y="181402"/>
            <a:ext cx="83855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¿</a:t>
            </a:r>
            <a:r>
              <a:rPr lang="en-US" sz="4800" dirty="0" err="1" smtClean="0"/>
              <a:t>C</a:t>
            </a:r>
            <a:r>
              <a:rPr lang="en-US" sz="4800" dirty="0" err="1" smtClean="0"/>
              <a:t>ómo</a:t>
            </a:r>
            <a:r>
              <a:rPr lang="en-US" sz="4800" dirty="0" smtClean="0"/>
              <a:t> </a:t>
            </a:r>
            <a:r>
              <a:rPr lang="en-US" sz="4800" dirty="0" err="1" smtClean="0"/>
              <a:t>utilizamos</a:t>
            </a:r>
            <a:r>
              <a:rPr lang="en-US" sz="4800" dirty="0" smtClean="0"/>
              <a:t> </a:t>
            </a:r>
            <a:r>
              <a:rPr lang="en-US" sz="4800" dirty="0" err="1" smtClean="0"/>
              <a:t>verbos</a:t>
            </a:r>
            <a:r>
              <a:rPr lang="en-US" sz="4800" dirty="0" smtClean="0"/>
              <a:t> </a:t>
            </a:r>
            <a:r>
              <a:rPr lang="en-US" sz="4800" dirty="0" err="1" smtClean="0"/>
              <a:t>que</a:t>
            </a:r>
            <a:r>
              <a:rPr lang="en-US" sz="4800" dirty="0" smtClean="0"/>
              <a:t> son </a:t>
            </a:r>
            <a:r>
              <a:rPr lang="en-US" sz="4800" dirty="0" err="1" smtClean="0"/>
              <a:t>parecidos</a:t>
            </a:r>
            <a:r>
              <a:rPr lang="en-US" sz="4800" dirty="0" smtClean="0"/>
              <a:t> a </a:t>
            </a:r>
            <a:r>
              <a:rPr lang="en-US" sz="4800" dirty="0" err="1" smtClean="0"/>
              <a:t>Gustar</a:t>
            </a:r>
            <a:r>
              <a:rPr lang="en-US" sz="4800" dirty="0" smtClean="0"/>
              <a:t>?</a:t>
            </a:r>
          </a:p>
          <a:p>
            <a:pPr algn="ctr"/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endParaRPr lang="en-US" sz="4800" dirty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¿</a:t>
            </a:r>
            <a:r>
              <a:rPr lang="en-US" sz="4800" dirty="0" err="1" smtClean="0"/>
              <a:t>Cómo</a:t>
            </a:r>
            <a:r>
              <a:rPr lang="en-US" sz="4800" dirty="0" smtClean="0"/>
              <a:t> son </a:t>
            </a:r>
            <a:r>
              <a:rPr lang="en-US" sz="4800" dirty="0" err="1" smtClean="0"/>
              <a:t>diferentes</a:t>
            </a:r>
            <a:r>
              <a:rPr lang="en-US" sz="4800" dirty="0" smtClean="0"/>
              <a:t> </a:t>
            </a:r>
            <a:r>
              <a:rPr lang="en-US" sz="4800" dirty="0" err="1" smtClean="0"/>
              <a:t>que</a:t>
            </a:r>
            <a:r>
              <a:rPr lang="en-US" sz="4800" dirty="0" smtClean="0"/>
              <a:t> </a:t>
            </a:r>
            <a:r>
              <a:rPr lang="en-US" sz="4800" dirty="0" err="1" smtClean="0"/>
              <a:t>verbos</a:t>
            </a:r>
            <a:r>
              <a:rPr lang="en-US" sz="4800" dirty="0" smtClean="0"/>
              <a:t> “</a:t>
            </a:r>
            <a:r>
              <a:rPr lang="en-US" sz="4800" dirty="0" err="1" smtClean="0"/>
              <a:t>normales</a:t>
            </a:r>
            <a:r>
              <a:rPr lang="en-US" sz="4800" dirty="0" smtClean="0"/>
              <a:t>”?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307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049" y="322492"/>
            <a:ext cx="8587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</a:t>
            </a:r>
            <a:r>
              <a:rPr lang="en-US" sz="3200" dirty="0" err="1" smtClean="0"/>
              <a:t>é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 los </a:t>
            </a:r>
            <a:r>
              <a:rPr lang="en-US" sz="3200" dirty="0" err="1" smtClean="0"/>
              <a:t>verbos</a:t>
            </a:r>
            <a:r>
              <a:rPr lang="en-US" sz="3200" dirty="0" smtClean="0"/>
              <a:t> </a:t>
            </a:r>
            <a:r>
              <a:rPr lang="en-US" sz="3200" dirty="0" err="1" smtClean="0"/>
              <a:t>parecidos</a:t>
            </a:r>
            <a:r>
              <a:rPr lang="en-US" sz="3200" dirty="0" smtClean="0"/>
              <a:t> a “</a:t>
            </a:r>
            <a:r>
              <a:rPr lang="en-US" sz="3200" dirty="0" err="1" smtClean="0"/>
              <a:t>gustar</a:t>
            </a:r>
            <a:r>
              <a:rPr lang="en-US" sz="3200" dirty="0" smtClean="0"/>
              <a:t>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049" y="1552110"/>
            <a:ext cx="8587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Realmente</a:t>
            </a:r>
            <a:r>
              <a:rPr lang="en-US" sz="3200" dirty="0" smtClean="0"/>
              <a:t>, no son </a:t>
            </a:r>
            <a:r>
              <a:rPr lang="en-US" sz="3200" dirty="0" err="1" smtClean="0"/>
              <a:t>muy</a:t>
            </a:r>
            <a:r>
              <a:rPr lang="en-US" sz="3200" dirty="0" smtClean="0"/>
              <a:t>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… </a:t>
            </a:r>
            <a:r>
              <a:rPr lang="en-US" sz="3200" dirty="0" err="1" smtClean="0"/>
              <a:t>solamente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manera</a:t>
            </a:r>
            <a:r>
              <a:rPr lang="en-US" sz="3200" dirty="0" smtClean="0"/>
              <a:t> </a:t>
            </a:r>
            <a:r>
              <a:rPr lang="en-US" sz="3200" dirty="0" err="1" smtClean="0"/>
              <a:t>diferente</a:t>
            </a:r>
            <a:r>
              <a:rPr lang="en-US" sz="3200" dirty="0" smtClean="0"/>
              <a:t> de </a:t>
            </a:r>
            <a:r>
              <a:rPr lang="en-US" sz="3200" dirty="0" err="1" smtClean="0"/>
              <a:t>expresar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idea similar.</a:t>
            </a:r>
            <a:endParaRPr lang="en-US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2049" y="2989795"/>
            <a:ext cx="8587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Idea: </a:t>
            </a:r>
            <a:r>
              <a:rPr lang="en-US" sz="3200" dirty="0" smtClean="0">
                <a:solidFill>
                  <a:srgbClr val="FFFF00"/>
                </a:solidFill>
              </a:rPr>
              <a:t>“Books are great, and I enjoy them.”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049" y="3493947"/>
            <a:ext cx="8587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6600"/>
                </a:solidFill>
              </a:rPr>
              <a:t>Manera</a:t>
            </a:r>
            <a:r>
              <a:rPr lang="en-US" sz="3200" dirty="0" smtClean="0">
                <a:solidFill>
                  <a:srgbClr val="FF6600"/>
                </a:solidFill>
              </a:rPr>
              <a:t> de </a:t>
            </a:r>
            <a:r>
              <a:rPr lang="en-US" sz="3200" dirty="0" err="1" smtClean="0">
                <a:solidFill>
                  <a:srgbClr val="FF6600"/>
                </a:solidFill>
              </a:rPr>
              <a:t>expresar</a:t>
            </a:r>
            <a:r>
              <a:rPr lang="en-US" sz="3200" dirty="0" smtClean="0">
                <a:solidFill>
                  <a:srgbClr val="FF6600"/>
                </a:solidFill>
              </a:rPr>
              <a:t> en </a:t>
            </a:r>
            <a:r>
              <a:rPr lang="en-US" sz="3200" dirty="0" err="1" smtClean="0">
                <a:solidFill>
                  <a:srgbClr val="FF6600"/>
                </a:solidFill>
              </a:rPr>
              <a:t>ingl</a:t>
            </a:r>
            <a:r>
              <a:rPr lang="en-US" sz="3200" dirty="0" err="1" smtClean="0">
                <a:solidFill>
                  <a:srgbClr val="FF6600"/>
                </a:solidFill>
              </a:rPr>
              <a:t>és</a:t>
            </a:r>
            <a:r>
              <a:rPr lang="en-US" sz="3200" dirty="0" smtClean="0">
                <a:solidFill>
                  <a:srgbClr val="FF6600"/>
                </a:solidFill>
              </a:rPr>
              <a:t>: </a:t>
            </a:r>
            <a:r>
              <a:rPr lang="en-US" sz="3200" dirty="0" smtClean="0">
                <a:solidFill>
                  <a:srgbClr val="FF6600"/>
                </a:solidFill>
              </a:rPr>
              <a:t>“I like books.”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4449" y="4120428"/>
            <a:ext cx="8587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Manera</a:t>
            </a:r>
            <a:r>
              <a:rPr lang="en-US" sz="3200" dirty="0" smtClean="0">
                <a:solidFill>
                  <a:srgbClr val="FF0000"/>
                </a:solidFill>
              </a:rPr>
              <a:t> de </a:t>
            </a:r>
            <a:r>
              <a:rPr lang="en-US" sz="3200" dirty="0" err="1" smtClean="0">
                <a:solidFill>
                  <a:srgbClr val="FF0000"/>
                </a:solidFill>
              </a:rPr>
              <a:t>expresar</a:t>
            </a:r>
            <a:r>
              <a:rPr lang="en-US" sz="3200" dirty="0" smtClean="0">
                <a:solidFill>
                  <a:srgbClr val="FF0000"/>
                </a:solidFill>
              </a:rPr>
              <a:t> en </a:t>
            </a:r>
            <a:r>
              <a:rPr lang="en-US" sz="3200" dirty="0" err="1" smtClean="0">
                <a:solidFill>
                  <a:srgbClr val="FF0000"/>
                </a:solidFill>
              </a:rPr>
              <a:t>espa</a:t>
            </a:r>
            <a:r>
              <a:rPr lang="en-US" sz="3200" dirty="0" err="1" smtClean="0">
                <a:solidFill>
                  <a:srgbClr val="FF0000"/>
                </a:solidFill>
              </a:rPr>
              <a:t>ñol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“Books please me.”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2049" y="5197646"/>
            <a:ext cx="85871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Me </a:t>
            </a:r>
            <a:r>
              <a:rPr lang="en-US" sz="4400" i="1" dirty="0" err="1" smtClean="0">
                <a:solidFill>
                  <a:srgbClr val="FF0000"/>
                </a:solidFill>
              </a:rPr>
              <a:t>gustan</a:t>
            </a:r>
            <a:r>
              <a:rPr lang="en-US" sz="4400" i="1" dirty="0" smtClean="0">
                <a:solidFill>
                  <a:srgbClr val="FF0000"/>
                </a:solidFill>
              </a:rPr>
              <a:t> los </a:t>
            </a:r>
            <a:r>
              <a:rPr lang="en-US" sz="4400" i="1" dirty="0" err="1" smtClean="0">
                <a:solidFill>
                  <a:srgbClr val="FF0000"/>
                </a:solidFill>
              </a:rPr>
              <a:t>libros</a:t>
            </a:r>
            <a:r>
              <a:rPr lang="en-US" sz="4400" i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A </a:t>
            </a:r>
            <a:r>
              <a:rPr lang="en-US" sz="4400" i="1" dirty="0" err="1" smtClean="0">
                <a:solidFill>
                  <a:srgbClr val="FF0000"/>
                </a:solidFill>
              </a:rPr>
              <a:t>mí</a:t>
            </a:r>
            <a:r>
              <a:rPr lang="en-US" sz="4400" i="1" dirty="0" smtClean="0">
                <a:solidFill>
                  <a:srgbClr val="FF0000"/>
                </a:solidFill>
              </a:rPr>
              <a:t> me </a:t>
            </a:r>
            <a:r>
              <a:rPr lang="en-US" sz="4400" i="1" dirty="0" err="1" smtClean="0">
                <a:solidFill>
                  <a:srgbClr val="FF0000"/>
                </a:solidFill>
              </a:rPr>
              <a:t>gustan</a:t>
            </a:r>
            <a:r>
              <a:rPr lang="en-US" sz="4400" i="1" dirty="0" smtClean="0">
                <a:solidFill>
                  <a:srgbClr val="FF0000"/>
                </a:solidFill>
              </a:rPr>
              <a:t> los </a:t>
            </a:r>
            <a:r>
              <a:rPr lang="en-US" sz="4400" i="1" dirty="0" err="1" smtClean="0">
                <a:solidFill>
                  <a:srgbClr val="FF0000"/>
                </a:solidFill>
              </a:rPr>
              <a:t>libros</a:t>
            </a:r>
            <a:r>
              <a:rPr lang="en-US" sz="4400" i="1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1981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734" y="164507"/>
            <a:ext cx="8700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La </a:t>
            </a:r>
            <a:r>
              <a:rPr lang="en-US" sz="3600" dirty="0" smtClean="0"/>
              <a:t>persona a </a:t>
            </a:r>
            <a:r>
              <a:rPr lang="en-US" sz="3600" dirty="0" err="1" smtClean="0"/>
              <a:t>quién</a:t>
            </a:r>
            <a:r>
              <a:rPr lang="en-US" sz="3600" dirty="0" smtClean="0"/>
              <a:t> le </a:t>
            </a:r>
            <a:r>
              <a:rPr lang="en-US" sz="3600" dirty="0" err="1" smtClean="0"/>
              <a:t>gusta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representada</a:t>
            </a:r>
            <a:r>
              <a:rPr lang="en-US" sz="3600" dirty="0" smtClean="0"/>
              <a:t> </a:t>
            </a:r>
            <a:r>
              <a:rPr lang="en-US" sz="3600" dirty="0" err="1" smtClean="0"/>
              <a:t>por</a:t>
            </a:r>
            <a:r>
              <a:rPr lang="en-US" sz="3600" dirty="0" smtClean="0"/>
              <a:t> un </a:t>
            </a:r>
            <a:r>
              <a:rPr lang="en-US" sz="3600" dirty="0" smtClean="0">
                <a:solidFill>
                  <a:srgbClr val="FF6600"/>
                </a:solidFill>
              </a:rPr>
              <a:t>PRONOMBRE DE OBJETO INDIRECTO</a:t>
            </a:r>
            <a:r>
              <a:rPr lang="en-US" sz="3600" dirty="0" smtClean="0"/>
              <a:t>: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13731" y="2136515"/>
            <a:ext cx="0" cy="46156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27357" y="3578884"/>
            <a:ext cx="36775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627357" y="5283278"/>
            <a:ext cx="36775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09563" y="2620254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Me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09563" y="4002156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9563" y="5715396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6779" y="2620254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Nos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6779" y="4002156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6779" y="5715396"/>
            <a:ext cx="940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Les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837" y="1364836"/>
            <a:ext cx="8559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*</a:t>
            </a:r>
            <a:r>
              <a:rPr lang="en-US" sz="2400" dirty="0" err="1" smtClean="0">
                <a:solidFill>
                  <a:srgbClr val="FFFF00"/>
                </a:solidFill>
              </a:rPr>
              <a:t>Tambi</a:t>
            </a:r>
            <a:r>
              <a:rPr lang="en-US" sz="2400" dirty="0" err="1" smtClean="0">
                <a:solidFill>
                  <a:srgbClr val="FFFF00"/>
                </a:solidFill>
              </a:rPr>
              <a:t>én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posible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u="sng" dirty="0" err="1" smtClean="0">
                <a:solidFill>
                  <a:srgbClr val="FFFF00"/>
                </a:solidFill>
              </a:rPr>
              <a:t>ser</a:t>
            </a:r>
            <a:r>
              <a:rPr lang="en-US" sz="2400" u="sng" dirty="0" smtClean="0">
                <a:solidFill>
                  <a:srgbClr val="FFFF00"/>
                </a:solidFill>
              </a:rPr>
              <a:t> MUY </a:t>
            </a:r>
            <a:r>
              <a:rPr lang="en-US" sz="2400" u="sng" dirty="0" err="1" smtClean="0">
                <a:solidFill>
                  <a:srgbClr val="FFFF00"/>
                </a:solidFill>
              </a:rPr>
              <a:t>específico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en </a:t>
            </a:r>
            <a:r>
              <a:rPr lang="en-US" sz="2400" dirty="0" err="1" smtClean="0">
                <a:solidFill>
                  <a:srgbClr val="FFFF00"/>
                </a:solidFill>
              </a:rPr>
              <a:t>cuanto</a:t>
            </a:r>
            <a:r>
              <a:rPr lang="en-US" sz="2400" dirty="0" smtClean="0">
                <a:solidFill>
                  <a:srgbClr val="FFFF00"/>
                </a:solidFill>
              </a:rPr>
              <a:t> a la persona. En </a:t>
            </a:r>
            <a:r>
              <a:rPr lang="en-US" sz="2400" dirty="0" err="1" smtClean="0">
                <a:solidFill>
                  <a:srgbClr val="FFFF00"/>
                </a:solidFill>
              </a:rPr>
              <a:t>ese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caso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utilza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partes</a:t>
            </a:r>
            <a:r>
              <a:rPr lang="en-US" sz="2400" dirty="0" smtClean="0">
                <a:solidFill>
                  <a:srgbClr val="FFFF00"/>
                </a:solidFill>
              </a:rPr>
              <a:t> entre </a:t>
            </a:r>
            <a:r>
              <a:rPr lang="en-US" sz="2400" dirty="0" err="1" smtClean="0">
                <a:solidFill>
                  <a:srgbClr val="FFFF00"/>
                </a:solidFill>
              </a:rPr>
              <a:t>paréntesis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6513" y="2671606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</a:t>
            </a:r>
            <a:r>
              <a:rPr lang="en-US" sz="3200" dirty="0" err="1" smtClean="0">
                <a:solidFill>
                  <a:srgbClr val="FF6600"/>
                </a:solidFill>
              </a:rPr>
              <a:t>m</a:t>
            </a:r>
            <a:r>
              <a:rPr lang="en-US" sz="3200" dirty="0" err="1" smtClean="0">
                <a:solidFill>
                  <a:srgbClr val="FF6600"/>
                </a:solidFill>
              </a:rPr>
              <a:t>í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5097" y="4073927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</a:t>
            </a:r>
            <a:r>
              <a:rPr lang="en-US" sz="3200" dirty="0" err="1" smtClean="0">
                <a:solidFill>
                  <a:srgbClr val="FF6600"/>
                </a:solidFill>
              </a:rPr>
              <a:t>t</a:t>
            </a:r>
            <a:r>
              <a:rPr lang="en-US" sz="3200" dirty="0" err="1" smtClean="0">
                <a:solidFill>
                  <a:srgbClr val="FF6600"/>
                </a:solidFill>
              </a:rPr>
              <a:t>í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87724" y="5859212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______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13731" y="2136515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</a:t>
            </a:r>
            <a:r>
              <a:rPr lang="en-US" sz="3200" dirty="0" err="1" smtClean="0">
                <a:solidFill>
                  <a:srgbClr val="FF6600"/>
                </a:solidFill>
              </a:rPr>
              <a:t>nosotros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41859" y="2721291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___ y a </a:t>
            </a:r>
            <a:r>
              <a:rPr lang="en-US" sz="3200" dirty="0" err="1" smtClean="0">
                <a:solidFill>
                  <a:srgbClr val="FF6600"/>
                </a:solidFill>
              </a:rPr>
              <a:t>m</a:t>
            </a:r>
            <a:r>
              <a:rPr lang="en-US" sz="3200" dirty="0" err="1" smtClean="0">
                <a:solidFill>
                  <a:srgbClr val="FF6600"/>
                </a:solidFill>
              </a:rPr>
              <a:t>í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3731" y="3579405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</a:t>
            </a:r>
            <a:r>
              <a:rPr lang="en-US" sz="3200" dirty="0" err="1" smtClean="0">
                <a:solidFill>
                  <a:srgbClr val="FF6600"/>
                </a:solidFill>
              </a:rPr>
              <a:t>vosotros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8287" y="4145376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___ y a </a:t>
            </a:r>
            <a:r>
              <a:rPr lang="en-US" sz="3200" dirty="0" err="1" smtClean="0">
                <a:solidFill>
                  <a:srgbClr val="FF6600"/>
                </a:solidFill>
              </a:rPr>
              <a:t>t</a:t>
            </a:r>
            <a:r>
              <a:rPr lang="en-US" sz="3200" dirty="0" err="1" smtClean="0">
                <a:solidFill>
                  <a:srgbClr val="FF6600"/>
                </a:solidFill>
              </a:rPr>
              <a:t>í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13731" y="5283278"/>
            <a:ext cx="25467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</a:t>
            </a:r>
            <a:r>
              <a:rPr lang="en-US" sz="3200" dirty="0" err="1" smtClean="0">
                <a:solidFill>
                  <a:srgbClr val="FF6600"/>
                </a:solidFill>
              </a:rPr>
              <a:t>ellos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97321" y="5666125"/>
            <a:ext cx="25467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(A ___ y a ___</a:t>
            </a:r>
            <a:r>
              <a:rPr lang="en-US" sz="3200" dirty="0" smtClean="0">
                <a:solidFill>
                  <a:srgbClr val="FF6600"/>
                </a:solidFill>
              </a:rPr>
              <a:t>)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64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5558" y="306773"/>
            <a:ext cx="5812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NUNCA CORRECTO: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9457" y="1612461"/>
            <a:ext cx="6531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Yo</a:t>
            </a:r>
            <a:r>
              <a:rPr lang="en-US" sz="5400" dirty="0" smtClean="0"/>
              <a:t> me </a:t>
            </a:r>
            <a:r>
              <a:rPr lang="en-US" sz="5400" dirty="0" err="1" smtClean="0"/>
              <a:t>gusta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6708" y="1612461"/>
            <a:ext cx="1451348" cy="9233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389895" y="1612461"/>
            <a:ext cx="1198161" cy="10757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9457" y="2688191"/>
            <a:ext cx="6531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 </a:t>
            </a:r>
            <a:r>
              <a:rPr lang="en-US" sz="5400" dirty="0" err="1" smtClean="0"/>
              <a:t>m</a:t>
            </a:r>
            <a:r>
              <a:rPr lang="en-US" sz="5400" dirty="0" err="1" smtClean="0"/>
              <a:t>í</a:t>
            </a:r>
            <a:r>
              <a:rPr lang="en-US" sz="5400" dirty="0" smtClean="0"/>
              <a:t> </a:t>
            </a:r>
            <a:r>
              <a:rPr lang="en-US" sz="5400" dirty="0" smtClean="0"/>
              <a:t>me </a:t>
            </a:r>
            <a:r>
              <a:rPr lang="en-US" sz="5400" dirty="0" err="1" smtClean="0"/>
              <a:t>gusta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947386" y="3901373"/>
            <a:ext cx="6531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T</a:t>
            </a:r>
            <a:r>
              <a:rPr lang="en-US" sz="5400" dirty="0" err="1" smtClean="0"/>
              <a:t>ú</a:t>
            </a:r>
            <a:r>
              <a:rPr lang="en-US" sz="5400" dirty="0" smtClean="0"/>
              <a:t> </a:t>
            </a:r>
            <a:r>
              <a:rPr lang="en-US" sz="5400" dirty="0" err="1"/>
              <a:t>t</a:t>
            </a:r>
            <a:r>
              <a:rPr lang="en-US" sz="5400" dirty="0" err="1" smtClean="0"/>
              <a:t>e</a:t>
            </a:r>
            <a:r>
              <a:rPr lang="en-US" sz="5400" dirty="0" smtClean="0"/>
              <a:t> </a:t>
            </a:r>
            <a:r>
              <a:rPr lang="en-US" sz="5400" dirty="0" err="1" smtClean="0"/>
              <a:t>gusta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136708" y="3901373"/>
            <a:ext cx="1451348" cy="9233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389895" y="3901373"/>
            <a:ext cx="1198161" cy="10757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09457" y="4977103"/>
            <a:ext cx="6531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 </a:t>
            </a:r>
            <a:r>
              <a:rPr lang="en-US" sz="5400" dirty="0" err="1" smtClean="0"/>
              <a:t>t</a:t>
            </a:r>
            <a:r>
              <a:rPr lang="en-US" sz="5400" dirty="0" err="1" smtClean="0"/>
              <a:t>í</a:t>
            </a:r>
            <a:r>
              <a:rPr lang="en-US" sz="5400" dirty="0" smtClean="0"/>
              <a:t> </a:t>
            </a:r>
            <a:r>
              <a:rPr lang="en-US" sz="5400" dirty="0" err="1"/>
              <a:t>t</a:t>
            </a:r>
            <a:r>
              <a:rPr lang="en-US" sz="5400" dirty="0" err="1" smtClean="0"/>
              <a:t>e</a:t>
            </a:r>
            <a:r>
              <a:rPr lang="en-US" sz="5400" dirty="0" smtClean="0"/>
              <a:t> </a:t>
            </a:r>
            <a:r>
              <a:rPr lang="en-US" sz="5400" dirty="0" err="1" smtClean="0"/>
              <a:t>gusta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2773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2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2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2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2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" accel="100000" fill="hold">
                                          <p:stCondLst>
                                            <p:cond delay="7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734" y="164507"/>
            <a:ext cx="8700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El </a:t>
            </a:r>
            <a:r>
              <a:rPr lang="en-US" sz="3600" dirty="0" err="1" smtClean="0"/>
              <a:t>verbo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</a:t>
            </a:r>
            <a:r>
              <a:rPr lang="en-US" sz="3600" dirty="0" err="1" smtClean="0"/>
              <a:t>conjugado</a:t>
            </a:r>
            <a:r>
              <a:rPr lang="en-US" sz="3600" dirty="0" smtClean="0"/>
              <a:t> </a:t>
            </a:r>
            <a:r>
              <a:rPr lang="en-US" sz="3600" dirty="0" err="1" smtClean="0"/>
              <a:t>para</a:t>
            </a:r>
            <a:r>
              <a:rPr lang="en-US" sz="3600" dirty="0" smtClean="0"/>
              <a:t> </a:t>
            </a:r>
            <a:r>
              <a:rPr lang="en-US" sz="3600" dirty="0" err="1" smtClean="0"/>
              <a:t>estar</a:t>
            </a:r>
            <a:r>
              <a:rPr lang="en-US" sz="3600" dirty="0" smtClean="0"/>
              <a:t> de </a:t>
            </a:r>
            <a:r>
              <a:rPr lang="en-US" sz="3600" dirty="0" err="1" smtClean="0"/>
              <a:t>acuerdo</a:t>
            </a:r>
            <a:r>
              <a:rPr lang="en-US" sz="3600" dirty="0" smtClean="0"/>
              <a:t> con </a:t>
            </a:r>
            <a:r>
              <a:rPr lang="en-US" sz="3600" dirty="0" smtClean="0">
                <a:solidFill>
                  <a:srgbClr val="FF6600"/>
                </a:solidFill>
              </a:rPr>
              <a:t>LA COSA QUE LE GUSTA</a:t>
            </a:r>
            <a:r>
              <a:rPr lang="en-US" sz="3600" dirty="0" smtClean="0"/>
              <a:t>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940" y="1364836"/>
            <a:ext cx="8204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 err="1" smtClean="0">
                <a:solidFill>
                  <a:srgbClr val="FF0000"/>
                </a:solidFill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</a:rPr>
              <a:t>is</a:t>
            </a:r>
            <a:r>
              <a:rPr lang="en-US" sz="3200" dirty="0" smtClean="0">
                <a:solidFill>
                  <a:srgbClr val="FF0000"/>
                </a:solidFill>
              </a:rPr>
              <a:t> amigos y a </a:t>
            </a:r>
            <a:r>
              <a:rPr lang="en-US" sz="3200" dirty="0" err="1" smtClean="0">
                <a:solidFill>
                  <a:srgbClr val="FF0000"/>
                </a:solidFill>
              </a:rPr>
              <a:t>mí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gustan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hamburguesas</a:t>
            </a:r>
            <a:r>
              <a:rPr lang="en-US" sz="3200" dirty="0" smtClean="0">
                <a:solidFill>
                  <a:srgbClr val="FF0000"/>
                </a:solidFill>
              </a:rPr>
              <a:t> de White Castle.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940" y="2886842"/>
            <a:ext cx="82041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¿A </a:t>
            </a:r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</a:rPr>
              <a:t>í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te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gusta</a:t>
            </a:r>
            <a:r>
              <a:rPr lang="en-US" sz="3200" dirty="0" smtClean="0">
                <a:solidFill>
                  <a:srgbClr val="FF0000"/>
                </a:solidFill>
              </a:rPr>
              <a:t> la </a:t>
            </a:r>
            <a:r>
              <a:rPr lang="en-US" sz="3200" u="sng" dirty="0" err="1" smtClean="0">
                <a:solidFill>
                  <a:srgbClr val="FF0000"/>
                </a:solidFill>
              </a:rPr>
              <a:t>hamburguesa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940" y="3916406"/>
            <a:ext cx="820415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 me </a:t>
            </a:r>
            <a:r>
              <a:rPr lang="en-US" sz="3200" u="sng" dirty="0" err="1" smtClean="0">
                <a:solidFill>
                  <a:srgbClr val="FF0000"/>
                </a:solidFill>
              </a:rPr>
              <a:t>gustas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</a:rPr>
              <a:t>t</a:t>
            </a:r>
            <a:r>
              <a:rPr lang="en-US" sz="3200" u="sng" dirty="0" err="1" smtClean="0">
                <a:solidFill>
                  <a:srgbClr val="FF0000"/>
                </a:solidFill>
              </a:rPr>
              <a:t>ú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57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755995"/>
              </p:ext>
            </p:extLst>
          </p:nvPr>
        </p:nvGraphicFramePr>
        <p:xfrm>
          <a:off x="116133" y="268131"/>
          <a:ext cx="8989928" cy="632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7023100" imgH="4140200" progId="Word.Document.12">
                  <p:embed/>
                </p:oleObj>
              </mc:Choice>
              <mc:Fallback>
                <p:oleObj name="Document" r:id="rId3" imgW="7023100" imgH="4140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133" y="268131"/>
                        <a:ext cx="8989928" cy="6325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37478" y="911687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Gustar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7478" y="1524443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Chocar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7478" y="2187415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Encantar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7478" y="2721027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Aburrir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37478" y="3359584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Interesar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4414" y="3882804"/>
            <a:ext cx="2328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Volver</a:t>
            </a:r>
            <a:r>
              <a:rPr lang="en-US" sz="2800" b="1" dirty="0" smtClean="0">
                <a:solidFill>
                  <a:srgbClr val="FF0000"/>
                </a:solidFill>
              </a:rPr>
              <a:t> loco/a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37478" y="4430440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Quedar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6814" y="5009250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Importar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37478" y="5687641"/>
            <a:ext cx="166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Fascinar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8173" y="911687"/>
            <a:ext cx="550788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 like school a lot.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Isabella hates cats.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Don</a:t>
            </a:r>
            <a:r>
              <a:rPr lang="en-US" dirty="0" smtClean="0">
                <a:solidFill>
                  <a:srgbClr val="000090"/>
                </a:solidFill>
              </a:rPr>
              <a:t>’t you love this song?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You bore me.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Do I interest you?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	She drives me crazy.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We have four slices (</a:t>
            </a:r>
            <a:r>
              <a:rPr lang="en-US" dirty="0" err="1" smtClean="0">
                <a:solidFill>
                  <a:srgbClr val="000090"/>
                </a:solidFill>
              </a:rPr>
              <a:t>porciones</a:t>
            </a:r>
            <a:r>
              <a:rPr lang="en-US" dirty="0" smtClean="0">
                <a:solidFill>
                  <a:srgbClr val="000090"/>
                </a:solidFill>
              </a:rPr>
              <a:t>) of pizza left over)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Why don’t you care about Justin </a:t>
            </a:r>
            <a:r>
              <a:rPr lang="en-US" dirty="0" err="1" smtClean="0">
                <a:solidFill>
                  <a:srgbClr val="000090"/>
                </a:solidFill>
              </a:rPr>
              <a:t>Beiber’s</a:t>
            </a:r>
            <a:r>
              <a:rPr lang="en-US" dirty="0" smtClean="0">
                <a:solidFill>
                  <a:srgbClr val="000090"/>
                </a:solidFill>
              </a:rPr>
              <a:t> hair?</a:t>
            </a:r>
          </a:p>
          <a:p>
            <a:endParaRPr lang="en-US" dirty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You really fascinate me.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8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1734" y="304801"/>
            <a:ext cx="8619066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Nos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gusta</a:t>
            </a:r>
            <a:r>
              <a:rPr lang="en-US" sz="3600" dirty="0" smtClean="0">
                <a:solidFill>
                  <a:srgbClr val="FF0000"/>
                </a:solidFill>
              </a:rPr>
              <a:t> mucho la </a:t>
            </a:r>
            <a:r>
              <a:rPr lang="en-US" sz="3600" dirty="0" err="1" smtClean="0">
                <a:solidFill>
                  <a:srgbClr val="FF0000"/>
                </a:solidFill>
              </a:rPr>
              <a:t>escuela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 Isabella le </a:t>
            </a:r>
            <a:r>
              <a:rPr lang="en-US" sz="3600" dirty="0" err="1" smtClean="0">
                <a:solidFill>
                  <a:srgbClr val="FF0000"/>
                </a:solidFill>
              </a:rPr>
              <a:t>chocan</a:t>
            </a:r>
            <a:r>
              <a:rPr lang="en-US" sz="3600" dirty="0" smtClean="0">
                <a:solidFill>
                  <a:srgbClr val="FF0000"/>
                </a:solidFill>
              </a:rPr>
              <a:t> los </a:t>
            </a:r>
            <a:r>
              <a:rPr lang="en-US" sz="3600" dirty="0" err="1" smtClean="0">
                <a:solidFill>
                  <a:srgbClr val="FF0000"/>
                </a:solidFill>
              </a:rPr>
              <a:t>gatos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¿No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encanta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esta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canci</a:t>
            </a:r>
            <a:r>
              <a:rPr lang="en-US" sz="3600" dirty="0" err="1" smtClean="0">
                <a:solidFill>
                  <a:srgbClr val="FF0000"/>
                </a:solidFill>
              </a:rPr>
              <a:t>ón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Tú</a:t>
            </a:r>
            <a:r>
              <a:rPr lang="en-US" sz="3600" dirty="0" smtClean="0">
                <a:solidFill>
                  <a:srgbClr val="FF0000"/>
                </a:solidFill>
              </a:rPr>
              <a:t> me </a:t>
            </a:r>
            <a:r>
              <a:rPr lang="en-US" sz="3600" dirty="0" err="1" smtClean="0">
                <a:solidFill>
                  <a:srgbClr val="FF0000"/>
                </a:solidFill>
              </a:rPr>
              <a:t>aburres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¿</a:t>
            </a:r>
            <a:r>
              <a:rPr lang="en-US" sz="3600" dirty="0" err="1" smtClean="0">
                <a:solidFill>
                  <a:srgbClr val="FF0000"/>
                </a:solidFill>
              </a:rPr>
              <a:t>Yo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intereso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Ella me </a:t>
            </a:r>
            <a:r>
              <a:rPr lang="en-US" sz="3600" dirty="0" err="1" smtClean="0">
                <a:solidFill>
                  <a:srgbClr val="FF0000"/>
                </a:solidFill>
              </a:rPr>
              <a:t>vuelve</a:t>
            </a:r>
            <a:r>
              <a:rPr lang="en-US" sz="3600" dirty="0" smtClean="0">
                <a:solidFill>
                  <a:srgbClr val="FF0000"/>
                </a:solidFill>
              </a:rPr>
              <a:t> loco.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Nos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quedan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cuatro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porciones</a:t>
            </a:r>
            <a:r>
              <a:rPr lang="en-US" sz="3600" dirty="0" smtClean="0">
                <a:solidFill>
                  <a:srgbClr val="FF0000"/>
                </a:solidFill>
              </a:rPr>
              <a:t> de pizza.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¿</a:t>
            </a:r>
            <a:r>
              <a:rPr lang="en-US" sz="3600" dirty="0" err="1" smtClean="0">
                <a:solidFill>
                  <a:srgbClr val="FF0000"/>
                </a:solidFill>
              </a:rPr>
              <a:t>Por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qué</a:t>
            </a:r>
            <a:r>
              <a:rPr lang="en-US" sz="3600" dirty="0" smtClean="0">
                <a:solidFill>
                  <a:srgbClr val="FF0000"/>
                </a:solidFill>
              </a:rPr>
              <a:t> no </a:t>
            </a:r>
            <a:r>
              <a:rPr lang="en-US" sz="3600" dirty="0" err="1" smtClean="0">
                <a:solidFill>
                  <a:srgbClr val="FF0000"/>
                </a:solidFill>
              </a:rPr>
              <a:t>te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importa</a:t>
            </a:r>
            <a:r>
              <a:rPr lang="en-US" sz="3600" dirty="0" smtClean="0">
                <a:solidFill>
                  <a:srgbClr val="FF0000"/>
                </a:solidFill>
              </a:rPr>
              <a:t> el </a:t>
            </a:r>
            <a:r>
              <a:rPr lang="en-US" sz="3600" dirty="0" err="1" smtClean="0">
                <a:solidFill>
                  <a:srgbClr val="FF0000"/>
                </a:solidFill>
              </a:rPr>
              <a:t>pelo</a:t>
            </a:r>
            <a:r>
              <a:rPr lang="en-US" sz="3600" dirty="0" smtClean="0">
                <a:solidFill>
                  <a:srgbClr val="FF0000"/>
                </a:solidFill>
              </a:rPr>
              <a:t> de Justin </a:t>
            </a:r>
            <a:r>
              <a:rPr lang="en-US" sz="3600" dirty="0" err="1" smtClean="0">
                <a:solidFill>
                  <a:srgbClr val="FF0000"/>
                </a:solidFill>
              </a:rPr>
              <a:t>Beiber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Tú</a:t>
            </a:r>
            <a:r>
              <a:rPr lang="en-US" sz="3600" dirty="0" smtClean="0">
                <a:solidFill>
                  <a:srgbClr val="FF0000"/>
                </a:solidFill>
              </a:rPr>
              <a:t> me </a:t>
            </a:r>
            <a:r>
              <a:rPr lang="en-US" sz="3600" dirty="0" err="1" smtClean="0">
                <a:solidFill>
                  <a:srgbClr val="FF0000"/>
                </a:solidFill>
              </a:rPr>
              <a:t>fascinas</a:t>
            </a:r>
            <a:r>
              <a:rPr lang="en-US" sz="3600" dirty="0" smtClean="0">
                <a:solidFill>
                  <a:srgbClr val="FF0000"/>
                </a:solidFill>
              </a:rPr>
              <a:t> mucho.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348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Black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4</cp:revision>
  <dcterms:created xsi:type="dcterms:W3CDTF">2014-09-07T13:24:23Z</dcterms:created>
  <dcterms:modified xsi:type="dcterms:W3CDTF">2014-09-07T13:59:30Z</dcterms:modified>
</cp:coreProperties>
</file>