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2899" y="344761"/>
            <a:ext cx="2262158" cy="5909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Noun 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</a:t>
            </a:r>
            <a:endParaRPr lang="x-none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x-none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x-none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x-none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Verb 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</a:t>
            </a:r>
            <a:endParaRPr lang="x-none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x-none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0345" y="1319639"/>
            <a:ext cx="6333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person, place, thing, or idea.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14275" y="1842859"/>
            <a:ext cx="21360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Sr. Braun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33793" y="1932966"/>
            <a:ext cx="15810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Rabbit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36390" y="1906726"/>
            <a:ext cx="271340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McDonald’s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0345" y="4443545"/>
            <a:ext cx="59174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word that expresses action or state of being.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577835" y="5203013"/>
            <a:ext cx="10239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Run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31721" y="5245458"/>
            <a:ext cx="12020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Hear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45715" y="5203013"/>
            <a:ext cx="13906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Make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57746" y="5203013"/>
            <a:ext cx="9127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Am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8680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3975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 English, there is only one verb that we use for “ to be” </a:t>
            </a:r>
          </a:p>
          <a:p>
            <a:r>
              <a:rPr lang="en-US" sz="4000" dirty="0" smtClean="0"/>
              <a:t>…… That verb is……. </a:t>
            </a:r>
            <a:r>
              <a:rPr lang="en-US" sz="4000" dirty="0" smtClean="0">
                <a:solidFill>
                  <a:srgbClr val="FF0000"/>
                </a:solidFill>
              </a:rPr>
              <a:t>“ TO BE”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981354"/>
            <a:ext cx="9144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However, in Spanish, there are two different verbs that mean “To be”:</a:t>
            </a:r>
            <a:endParaRPr lang="en-US" sz="4000" dirty="0"/>
          </a:p>
          <a:p>
            <a:r>
              <a:rPr lang="en-US" sz="6600" dirty="0" err="1" smtClean="0">
                <a:solidFill>
                  <a:srgbClr val="FF0000"/>
                </a:solidFill>
              </a:rPr>
              <a:t>Ser</a:t>
            </a:r>
            <a:endParaRPr lang="en-US" sz="6600" dirty="0" smtClean="0">
              <a:solidFill>
                <a:srgbClr val="FF0000"/>
              </a:solidFill>
            </a:endParaRPr>
          </a:p>
          <a:p>
            <a:r>
              <a:rPr lang="en-US" sz="6600" dirty="0" err="1" smtClean="0">
                <a:solidFill>
                  <a:srgbClr val="FF0000"/>
                </a:solidFill>
              </a:rPr>
              <a:t>Estar</a:t>
            </a:r>
            <a:endParaRPr lang="en-US" sz="6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71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2738046" y="1682540"/>
            <a:ext cx="3859654" cy="164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738046" y="4028854"/>
            <a:ext cx="3859654" cy="329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325509" y="394132"/>
            <a:ext cx="51002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</a:t>
            </a:r>
            <a:endParaRPr lang="x-none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68970" y="2558669"/>
            <a:ext cx="50221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Tú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08684" y="4252060"/>
            <a:ext cx="935172" cy="1200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Él</a:t>
            </a:r>
          </a:p>
          <a:p>
            <a:pPr algn="ctr"/>
            <a:r>
              <a:rPr lang="x-non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Ella</a:t>
            </a:r>
          </a:p>
          <a:p>
            <a:pPr algn="ctr"/>
            <a:r>
              <a:rPr lang="x-non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Usted</a:t>
            </a:r>
            <a:endParaRPr lang="x-non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12098" y="235990"/>
            <a:ext cx="13454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Nosotros</a:t>
            </a:r>
          </a:p>
          <a:p>
            <a:pPr algn="ctr"/>
            <a:r>
              <a:rPr lang="x-non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Nosotras</a:t>
            </a:r>
            <a:endParaRPr lang="x-non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58237" y="2267954"/>
            <a:ext cx="11346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x-none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osotros</a:t>
            </a:r>
          </a:p>
          <a:p>
            <a:pPr algn="ctr"/>
            <a:r>
              <a:rPr lang="x-none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Vosotras</a:t>
            </a:r>
            <a:endParaRPr lang="x-none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97643" y="4252060"/>
            <a:ext cx="1212892" cy="1200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Ellos</a:t>
            </a:r>
          </a:p>
          <a:p>
            <a:pPr algn="ctr"/>
            <a:r>
              <a:rPr lang="x-non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Ellas</a:t>
            </a:r>
          </a:p>
          <a:p>
            <a:pPr algn="ctr"/>
            <a:r>
              <a:rPr lang="x-non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Ustedes</a:t>
            </a:r>
            <a:endParaRPr lang="x-non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34883" y="428886"/>
            <a:ext cx="0" cy="5377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70714" y="493015"/>
            <a:ext cx="16547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x-none" sz="2800" b="1" cap="none" spc="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Person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8105" y="2098677"/>
            <a:ext cx="17332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x-none" sz="2800" b="1" cap="none" spc="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Person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1578" y="3898117"/>
            <a:ext cx="121314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x-none" sz="2800" b="1" cap="none" spc="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rd</a:t>
            </a:r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x-none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Person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85351" y="5806416"/>
            <a:ext cx="13912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Singular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75848" y="5737013"/>
            <a:ext cx="10497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Plural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70501" y="394132"/>
            <a:ext cx="1212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Soy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79881" y="2319204"/>
            <a:ext cx="13934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Eres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77269" y="4252060"/>
            <a:ext cx="798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28317" y="394132"/>
            <a:ext cx="20961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Somos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11084" y="2298225"/>
            <a:ext cx="1330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Sois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53367" y="4390559"/>
            <a:ext cx="12558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Son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15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2738046" y="1682540"/>
            <a:ext cx="3859654" cy="164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738046" y="4028854"/>
            <a:ext cx="3859654" cy="329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325509" y="394132"/>
            <a:ext cx="51002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</a:t>
            </a:r>
            <a:endParaRPr lang="x-none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41970" y="2558669"/>
            <a:ext cx="50221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Tú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08684" y="4252060"/>
            <a:ext cx="935172" cy="1200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Él</a:t>
            </a:r>
          </a:p>
          <a:p>
            <a:pPr algn="ctr"/>
            <a:r>
              <a:rPr lang="x-non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Ella</a:t>
            </a:r>
          </a:p>
          <a:p>
            <a:pPr algn="ctr"/>
            <a:r>
              <a:rPr lang="x-non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Usted</a:t>
            </a:r>
            <a:endParaRPr lang="x-non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12098" y="235990"/>
            <a:ext cx="13454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Nosotros</a:t>
            </a:r>
          </a:p>
          <a:p>
            <a:pPr algn="ctr"/>
            <a:r>
              <a:rPr lang="x-non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Nosotras</a:t>
            </a:r>
            <a:endParaRPr lang="x-non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58237" y="2267954"/>
            <a:ext cx="11346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x-none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osotros</a:t>
            </a:r>
          </a:p>
          <a:p>
            <a:pPr algn="ctr"/>
            <a:r>
              <a:rPr lang="x-none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Vosotras</a:t>
            </a:r>
            <a:endParaRPr lang="x-none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97643" y="4252060"/>
            <a:ext cx="1212892" cy="1200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Ellos</a:t>
            </a:r>
          </a:p>
          <a:p>
            <a:pPr algn="ctr"/>
            <a:r>
              <a:rPr lang="x-non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Ellas</a:t>
            </a:r>
          </a:p>
          <a:p>
            <a:pPr algn="ctr"/>
            <a:r>
              <a:rPr lang="x-non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Ustedes</a:t>
            </a:r>
            <a:endParaRPr lang="x-non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34883" y="428886"/>
            <a:ext cx="0" cy="5377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70714" y="493015"/>
            <a:ext cx="16547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x-none" sz="2800" b="1" cap="none" spc="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Person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8105" y="2098677"/>
            <a:ext cx="17332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x-none" sz="2800" b="1" cap="none" spc="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Person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1578" y="3898117"/>
            <a:ext cx="121314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x-none" sz="2800" b="1" cap="none" spc="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rd</a:t>
            </a:r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x-none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Person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85351" y="5806416"/>
            <a:ext cx="13912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Singular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75848" y="5737013"/>
            <a:ext cx="10497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Plural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07097" y="394132"/>
            <a:ext cx="1739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Estoy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48180" y="2319204"/>
            <a:ext cx="1656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ás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86306" y="4252060"/>
            <a:ext cx="13806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</a:t>
            </a:r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á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32529" y="394132"/>
            <a:ext cx="25925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Estamos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62896" y="2298225"/>
            <a:ext cx="1826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</a:t>
            </a:r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áis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78179" y="4314359"/>
            <a:ext cx="1752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</a:t>
            </a:r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án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8239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39754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reason that there are two different words that mean </a:t>
            </a:r>
            <a:r>
              <a:rPr lang="en-US" sz="4000" dirty="0" smtClean="0"/>
              <a:t>“To be” is because you use SER and ESTAR respectively in different kinds of situations…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894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7110"/>
            <a:ext cx="9144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Why and when to use </a:t>
            </a:r>
            <a:r>
              <a:rPr lang="en-US" sz="5400" dirty="0" err="1" smtClean="0">
                <a:solidFill>
                  <a:srgbClr val="FF0000"/>
                </a:solidFill>
              </a:rPr>
              <a:t>Ser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to mean </a:t>
            </a:r>
            <a:r>
              <a:rPr lang="en-US" sz="4000" dirty="0" smtClean="0"/>
              <a:t>“to be”…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908" y="1434593"/>
            <a:ext cx="652981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</a:p>
          <a:p>
            <a:pPr algn="ctr"/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</a:p>
          <a:p>
            <a:pPr algn="ctr"/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</a:p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x-non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889" y="1510793"/>
            <a:ext cx="3198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escriptions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713289" y="2376068"/>
            <a:ext cx="3198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ccupation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87889" y="3196309"/>
            <a:ext cx="40365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haracteristics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1689" y="4067350"/>
            <a:ext cx="40365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ime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662489" y="4836791"/>
            <a:ext cx="40365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rigin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7889" y="5649864"/>
            <a:ext cx="40365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elationship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3479800" y="1409193"/>
            <a:ext cx="5664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Mi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mam</a:t>
            </a:r>
            <a:r>
              <a:rPr lang="en-US" sz="3200" dirty="0" err="1" smtClean="0">
                <a:solidFill>
                  <a:srgbClr val="FFFF00"/>
                </a:solidFill>
              </a:rPr>
              <a:t>á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inteligente</a:t>
            </a:r>
            <a:r>
              <a:rPr lang="en-US" sz="3200" dirty="0" smtClean="0">
                <a:solidFill>
                  <a:srgbClr val="FFFF00"/>
                </a:solidFill>
              </a:rPr>
              <a:t>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2439637"/>
            <a:ext cx="5664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¿</a:t>
            </a:r>
            <a:r>
              <a:rPr lang="en-US" sz="3200" dirty="0" err="1" smtClean="0">
                <a:solidFill>
                  <a:srgbClr val="FFFF00"/>
                </a:solidFill>
              </a:rPr>
              <a:t>T</a:t>
            </a:r>
            <a:r>
              <a:rPr lang="en-US" sz="3200" dirty="0" err="1" smtClean="0">
                <a:solidFill>
                  <a:srgbClr val="FFFF00"/>
                </a:solidFill>
              </a:rPr>
              <a:t>ú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eres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doctor?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200" y="3196309"/>
            <a:ext cx="5664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Ellos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son</a:t>
            </a:r>
            <a:r>
              <a:rPr lang="en-US" sz="3200" dirty="0" smtClean="0">
                <a:solidFill>
                  <a:srgbClr val="FFFF00"/>
                </a:solidFill>
              </a:rPr>
              <a:t> altos.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16100" y="4175815"/>
            <a:ext cx="5664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Son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las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cuatro</a:t>
            </a:r>
            <a:r>
              <a:rPr lang="en-US" sz="3200" dirty="0" smtClean="0">
                <a:solidFill>
                  <a:srgbClr val="FFFF00"/>
                </a:solidFill>
              </a:rPr>
              <a:t> de la </a:t>
            </a:r>
            <a:r>
              <a:rPr lang="en-US" sz="3200" dirty="0" err="1" smtClean="0">
                <a:solidFill>
                  <a:srgbClr val="FFFF00"/>
                </a:solidFill>
              </a:rPr>
              <a:t>tarde</a:t>
            </a:r>
            <a:r>
              <a:rPr lang="en-US" sz="3200" dirty="0" smtClean="0">
                <a:solidFill>
                  <a:srgbClr val="FFFF00"/>
                </a:solidFill>
              </a:rPr>
              <a:t>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16100" y="4838604"/>
            <a:ext cx="5664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Yo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soy</a:t>
            </a:r>
            <a:r>
              <a:rPr lang="en-US" sz="3200" dirty="0" smtClean="0">
                <a:solidFill>
                  <a:srgbClr val="FFFF00"/>
                </a:solidFill>
              </a:rPr>
              <a:t> de Capac, Mi.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2800" y="5591593"/>
            <a:ext cx="566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Nosotros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somos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estudiantes</a:t>
            </a:r>
            <a:r>
              <a:rPr lang="en-US" sz="3200" dirty="0" smtClean="0">
                <a:solidFill>
                  <a:srgbClr val="FFFF00"/>
                </a:solidFill>
              </a:rPr>
              <a:t> de Sr. Braun.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70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7110"/>
            <a:ext cx="9144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Why and when to use </a:t>
            </a:r>
            <a:r>
              <a:rPr lang="en-US" sz="5400" dirty="0" err="1" smtClean="0">
                <a:solidFill>
                  <a:srgbClr val="FF0000"/>
                </a:solidFill>
              </a:rPr>
              <a:t>Estar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to mean </a:t>
            </a:r>
            <a:r>
              <a:rPr lang="en-US" sz="4000" dirty="0" smtClean="0"/>
              <a:t>“to be”…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4469" y="1434593"/>
            <a:ext cx="607859" cy="50506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</a:p>
          <a:p>
            <a:pPr algn="ctr">
              <a:lnSpc>
                <a:spcPct val="120000"/>
              </a:lnSpc>
            </a:pPr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</a:p>
          <a:p>
            <a:pPr algn="ctr">
              <a:lnSpc>
                <a:spcPct val="120000"/>
              </a:lnSpc>
            </a:pPr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</a:p>
          <a:p>
            <a:pPr algn="ctr">
              <a:lnSpc>
                <a:spcPct val="120000"/>
              </a:lnSpc>
            </a:pPr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</a:p>
          <a:p>
            <a:pPr algn="ctr">
              <a:lnSpc>
                <a:spcPct val="120000"/>
              </a:lnSpc>
            </a:pPr>
            <a:r>
              <a:rPr lang="x-non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2489" y="1687974"/>
            <a:ext cx="3198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osition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687889" y="2653737"/>
            <a:ext cx="31983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ocation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62489" y="3672480"/>
            <a:ext cx="40365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ction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662489" y="4653939"/>
            <a:ext cx="40365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ondition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7889" y="5615542"/>
            <a:ext cx="40365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motion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2552957" y="1724280"/>
            <a:ext cx="5664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El </a:t>
            </a:r>
            <a:r>
              <a:rPr lang="en-US" sz="3200" dirty="0" err="1" smtClean="0">
                <a:solidFill>
                  <a:srgbClr val="FFFF00"/>
                </a:solidFill>
              </a:rPr>
              <a:t>papel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est</a:t>
            </a:r>
            <a:r>
              <a:rPr lang="en-US" sz="3200" dirty="0" err="1" smtClean="0">
                <a:solidFill>
                  <a:srgbClr val="FF0000"/>
                </a:solidFill>
              </a:rPr>
              <a:t>á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en la mesa.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52957" y="2708459"/>
            <a:ext cx="62971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Los </a:t>
            </a:r>
            <a:r>
              <a:rPr lang="en-US" sz="3200" dirty="0" err="1" smtClean="0">
                <a:solidFill>
                  <a:srgbClr val="FFFF00"/>
                </a:solidFill>
              </a:rPr>
              <a:t>estudiantes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est</a:t>
            </a:r>
            <a:r>
              <a:rPr lang="en-US" sz="3200" dirty="0" err="1" smtClean="0">
                <a:solidFill>
                  <a:srgbClr val="FF0000"/>
                </a:solidFill>
              </a:rPr>
              <a:t>án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en la </a:t>
            </a:r>
            <a:r>
              <a:rPr lang="en-US" sz="3200" dirty="0" err="1" smtClean="0">
                <a:solidFill>
                  <a:srgbClr val="FFFF00"/>
                </a:solidFill>
              </a:rPr>
              <a:t>escuela</a:t>
            </a:r>
            <a:r>
              <a:rPr lang="en-US" sz="3200" dirty="0" smtClean="0">
                <a:solidFill>
                  <a:srgbClr val="FFFF00"/>
                </a:solidFill>
              </a:rPr>
              <a:t>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19813" y="4670284"/>
            <a:ext cx="5664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¿</a:t>
            </a:r>
            <a:r>
              <a:rPr lang="en-US" sz="3200" dirty="0" err="1" smtClean="0">
                <a:solidFill>
                  <a:srgbClr val="FFFF00"/>
                </a:solidFill>
              </a:rPr>
              <a:t>T</a:t>
            </a:r>
            <a:r>
              <a:rPr lang="en-US" sz="3200" dirty="0" err="1" smtClean="0">
                <a:solidFill>
                  <a:srgbClr val="FFFF00"/>
                </a:solidFill>
              </a:rPr>
              <a:t>ú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estás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enfermo</a:t>
            </a:r>
            <a:r>
              <a:rPr lang="en-US" sz="3200" dirty="0" smtClean="0">
                <a:solidFill>
                  <a:srgbClr val="FFFF00"/>
                </a:solidFill>
              </a:rPr>
              <a:t>?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10867" y="3855400"/>
            <a:ext cx="5664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Él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está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comiendo</a:t>
            </a:r>
            <a:r>
              <a:rPr lang="en-US" sz="3200" dirty="0" smtClean="0">
                <a:solidFill>
                  <a:srgbClr val="FFFF00"/>
                </a:solidFill>
              </a:rPr>
              <a:t>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52957" y="5646942"/>
            <a:ext cx="5664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Yo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estoy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bien</a:t>
            </a:r>
            <a:r>
              <a:rPr lang="en-US" sz="3200" dirty="0" smtClean="0">
                <a:solidFill>
                  <a:srgbClr val="FFFF00"/>
                </a:solidFill>
              </a:rPr>
              <a:t>, ¿</a:t>
            </a:r>
            <a:r>
              <a:rPr lang="en-US" sz="3200" dirty="0" err="1" smtClean="0">
                <a:solidFill>
                  <a:srgbClr val="FFFF00"/>
                </a:solidFill>
              </a:rPr>
              <a:t>c</a:t>
            </a:r>
            <a:r>
              <a:rPr lang="en-US" sz="3200" dirty="0" err="1" smtClean="0">
                <a:solidFill>
                  <a:srgbClr val="FFFF00"/>
                </a:solidFill>
              </a:rPr>
              <a:t>ómo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estás</a:t>
            </a:r>
            <a:r>
              <a:rPr lang="en-US" sz="3200" dirty="0" smtClean="0">
                <a:solidFill>
                  <a:srgbClr val="FFFF00"/>
                </a:solidFill>
              </a:rPr>
              <a:t>?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7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Translate the following sentences on a separate sheet of paper.  You must choose the correct verb (</a:t>
            </a:r>
            <a:r>
              <a:rPr lang="en-US" sz="2800" dirty="0" err="1" smtClean="0">
                <a:solidFill>
                  <a:srgbClr val="FF0000"/>
                </a:solidFill>
              </a:rPr>
              <a:t>ser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or </a:t>
            </a:r>
            <a:r>
              <a:rPr lang="en-US" sz="2800" dirty="0" err="1" smtClean="0">
                <a:solidFill>
                  <a:srgbClr val="FF0000"/>
                </a:solidFill>
              </a:rPr>
              <a:t>estar</a:t>
            </a:r>
            <a:r>
              <a:rPr lang="en-US" sz="2800" dirty="0" smtClean="0"/>
              <a:t>) and you must </a:t>
            </a:r>
            <a:r>
              <a:rPr lang="en-US" sz="2800" dirty="0" smtClean="0">
                <a:solidFill>
                  <a:srgbClr val="FF0000"/>
                </a:solidFill>
              </a:rPr>
              <a:t>conjugate</a:t>
            </a:r>
            <a:r>
              <a:rPr lang="en-US" sz="2800" dirty="0" smtClean="0"/>
              <a:t> the verbs correctly.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64016"/>
            <a:ext cx="480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They are well.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8871" y="1791028"/>
            <a:ext cx="480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We are from Ypsilanti.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804852"/>
            <a:ext cx="480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I am sick.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240537"/>
            <a:ext cx="480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You (formal) are in school.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474086"/>
            <a:ext cx="480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You (informal) are in school.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38144" y="2804852"/>
            <a:ext cx="480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It is one o</a:t>
            </a:r>
            <a:r>
              <a:rPr lang="en-US" sz="2400" dirty="0" smtClean="0">
                <a:solidFill>
                  <a:srgbClr val="FFFF00"/>
                </a:solidFill>
              </a:rPr>
              <a:t>’clock.</a:t>
            </a:r>
            <a:endParaRPr lang="en-US" sz="2400" dirty="0" smtClean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38144" y="4112670"/>
            <a:ext cx="480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Are you (formal) from Michigan?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21888" y="5474086"/>
            <a:ext cx="480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You (formal) are from Michigan.</a:t>
            </a:r>
          </a:p>
        </p:txBody>
      </p:sp>
    </p:spTree>
    <p:extLst>
      <p:ext uri="{BB962C8B-B14F-4D97-AF65-F5344CB8AC3E}">
        <p14:creationId xmlns:p14="http://schemas.microsoft.com/office/powerpoint/2010/main" val="429629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391" y="577342"/>
            <a:ext cx="8428562" cy="199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 smtClean="0">
                <a:solidFill>
                  <a:schemeClr val="accent6"/>
                </a:solidFill>
              </a:rPr>
              <a:t>This is my best friend.  His name is Henry.  Henry plays basketball and football. He is from Port Huron, Michigan.  He is twenty-three years old. Henry’s sister is Henrietta.  Henrietta is my friend, too.  She is twenty years old.  She lives in Texas. 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5513" y="3890665"/>
            <a:ext cx="2870798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Pronoun-</a:t>
            </a:r>
          </a:p>
          <a:p>
            <a:pPr algn="ctr"/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64828" y="4213830"/>
            <a:ext cx="49977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Pronouns replace nouns in a sentence so that you don’t have to repeat yourself.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1213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2899" y="344761"/>
            <a:ext cx="2262158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Noun 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</a:t>
            </a:r>
            <a:endParaRPr lang="x-none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x-none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x-none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Verb 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</a:t>
            </a:r>
            <a:endParaRPr lang="x-none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x-none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0345" y="1319639"/>
            <a:ext cx="6333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person, place, thing, or idea.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26516" y="2958951"/>
            <a:ext cx="59174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word that expresses action or a state of being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45513" y="4767828"/>
            <a:ext cx="2870798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Pronoun-</a:t>
            </a:r>
          </a:p>
          <a:p>
            <a:pPr algn="ctr"/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29770" y="4609722"/>
            <a:ext cx="49977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Pronouns replace nouns in a sentence so that you don’t have to repeat yourself.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054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34883" y="98986"/>
            <a:ext cx="0" cy="5377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38046" y="1352640"/>
            <a:ext cx="3859654" cy="164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738046" y="3913389"/>
            <a:ext cx="3859654" cy="329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1749" y="5263279"/>
            <a:ext cx="458658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Personal Pronouns</a:t>
            </a:r>
          </a:p>
          <a:p>
            <a:pPr algn="ctr"/>
            <a:r>
              <a:rPr lang="x-none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Subject Pronouns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79138" y="295065"/>
            <a:ext cx="3692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19615" y="1767104"/>
            <a:ext cx="1288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85683" y="4001475"/>
            <a:ext cx="2315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He/She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51155" y="317170"/>
            <a:ext cx="1160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97449" y="1457839"/>
            <a:ext cx="246413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 all</a:t>
            </a:r>
          </a:p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 guys</a:t>
            </a:r>
          </a:p>
          <a:p>
            <a:pPr algn="ctr"/>
            <a:r>
              <a:rPr lang="x-none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Ya’ll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07449" y="4040076"/>
            <a:ext cx="1575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They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00928" y="5324834"/>
            <a:ext cx="42720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Pronouns that can be used as </a:t>
            </a:r>
            <a:r>
              <a:rPr lang="en-US" sz="2800" u="sng" dirty="0" smtClean="0"/>
              <a:t>the subject of a sentence.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545624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86" y="132337"/>
            <a:ext cx="4617933" cy="67403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First Person-</a:t>
            </a:r>
          </a:p>
          <a:p>
            <a:pPr algn="ctr"/>
            <a:endParaRPr lang="x-none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x-none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Second Person-</a:t>
            </a:r>
          </a:p>
          <a:p>
            <a:pPr algn="ctr"/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x-none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Third Person-</a:t>
            </a:r>
          </a:p>
          <a:p>
            <a:pPr algn="ctr"/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98850" y="1022720"/>
            <a:ext cx="49317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speaker of a sentence is talking about themselves.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98780" y="3517479"/>
            <a:ext cx="76163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speaker of a sentence is referring to the person that they are talking to.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061535" y="5694884"/>
            <a:ext cx="49317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speaker of a sentence is talking about somebody else.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6469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2738046" y="1682540"/>
            <a:ext cx="3859654" cy="164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738046" y="4243289"/>
            <a:ext cx="3859654" cy="329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579138" y="624965"/>
            <a:ext cx="3692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19615" y="2097004"/>
            <a:ext cx="1288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85683" y="4331375"/>
            <a:ext cx="2315245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He/She</a:t>
            </a:r>
          </a:p>
          <a:p>
            <a:pPr algn="ctr"/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51155" y="647070"/>
            <a:ext cx="1160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97449" y="1787739"/>
            <a:ext cx="246413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 all</a:t>
            </a:r>
          </a:p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 guys</a:t>
            </a:r>
          </a:p>
          <a:p>
            <a:pPr algn="ctr"/>
            <a:r>
              <a:rPr lang="x-none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Ya’ll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07449" y="4369976"/>
            <a:ext cx="1575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They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34883" y="428886"/>
            <a:ext cx="0" cy="5377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45669" y="493015"/>
            <a:ext cx="27048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x-none" sz="4800" b="1" cap="none" spc="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Person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9990" y="2098677"/>
            <a:ext cx="283933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x-none" sz="4800" b="1" cap="none" spc="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Person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4267" y="3898117"/>
            <a:ext cx="194776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x-none" sz="4800" b="1" cap="none" spc="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rd</a:t>
            </a:r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x-none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Person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55871" y="5806416"/>
            <a:ext cx="225314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Singular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27764" y="5661897"/>
            <a:ext cx="166764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Plural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8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2738046" y="1682540"/>
            <a:ext cx="3859654" cy="164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738046" y="4028854"/>
            <a:ext cx="3859654" cy="329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373203" y="624965"/>
            <a:ext cx="7811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80366" y="2097004"/>
            <a:ext cx="7668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Tú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29329" y="4028854"/>
            <a:ext cx="156059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Él</a:t>
            </a:r>
          </a:p>
          <a:p>
            <a:pPr algn="ctr"/>
            <a:r>
              <a:rPr lang="x-none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Ella</a:t>
            </a:r>
          </a:p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Usted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9133" y="235990"/>
            <a:ext cx="231275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Nosotros</a:t>
            </a:r>
          </a:p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Nosotras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20143" y="2121399"/>
            <a:ext cx="208472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x-none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osotros</a:t>
            </a:r>
          </a:p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Vosotras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97149" y="3898117"/>
            <a:ext cx="206974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Ellos</a:t>
            </a:r>
          </a:p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Ellas</a:t>
            </a:r>
          </a:p>
          <a:p>
            <a:pPr algn="ctr"/>
            <a:r>
              <a:rPr lang="x-none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Ustedes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34883" y="428886"/>
            <a:ext cx="0" cy="5377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45669" y="493015"/>
            <a:ext cx="27048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x-none" sz="4800" b="1" cap="none" spc="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Person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9990" y="2098677"/>
            <a:ext cx="283933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x-none" sz="4800" b="1" cap="none" spc="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Person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4267" y="3898117"/>
            <a:ext cx="194776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x-none" sz="4800" b="1" cap="none" spc="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rd</a:t>
            </a:r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x-none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Person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54421" y="5806416"/>
            <a:ext cx="225314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Singular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6896" y="5737013"/>
            <a:ext cx="166764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Plural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4013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6040" y="341442"/>
            <a:ext cx="5861926" cy="5909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Infinitive 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</a:t>
            </a:r>
            <a:endParaRPr lang="x-none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x-none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x-none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x-none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x-none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Conjugating a Verb-</a:t>
            </a:r>
          </a:p>
          <a:p>
            <a:pPr algn="ctr"/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310" y="1217554"/>
            <a:ext cx="5904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most basic form of a verb, before it has been changed to match with a subject.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11321" y="5419754"/>
            <a:ext cx="7816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Changing a verb from its infinitive form in order to </a:t>
            </a:r>
            <a:r>
              <a:rPr lang="en-US" sz="2400" u="sng" dirty="0" smtClean="0"/>
              <a:t>agree</a:t>
            </a:r>
            <a:r>
              <a:rPr lang="en-US" sz="2400" dirty="0" smtClean="0"/>
              <a:t> with a </a:t>
            </a:r>
            <a:r>
              <a:rPr lang="en-US" sz="2400" dirty="0" smtClean="0"/>
              <a:t>subject, and to indicate </a:t>
            </a:r>
            <a:r>
              <a:rPr lang="en-US" sz="2400" u="sng" dirty="0" smtClean="0"/>
              <a:t>when</a:t>
            </a:r>
            <a:r>
              <a:rPr lang="en-US" sz="2400" dirty="0" smtClean="0"/>
              <a:t> the action takes place.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06040" y="2063193"/>
            <a:ext cx="20457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run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03034" y="2101148"/>
            <a:ext cx="23646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hear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50839" y="2067973"/>
            <a:ext cx="1776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be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6184" y="3667196"/>
            <a:ext cx="1485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ran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48120" y="3605994"/>
            <a:ext cx="2973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She hears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82957" y="3594278"/>
            <a:ext cx="23815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 are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0234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2738046" y="1682540"/>
            <a:ext cx="3859654" cy="164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738046" y="4028854"/>
            <a:ext cx="3859654" cy="329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447161" y="394132"/>
            <a:ext cx="2667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x-none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1151" y="2789501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51151" y="4252060"/>
            <a:ext cx="65023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</a:t>
            </a:r>
          </a:p>
          <a:p>
            <a:pPr algn="ctr"/>
            <a:r>
              <a:rPr lang="x-non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She</a:t>
            </a:r>
            <a:endParaRPr lang="x-non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75554" y="235990"/>
            <a:ext cx="6185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</a:t>
            </a:r>
            <a:endParaRPr lang="x-non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58364" y="2267954"/>
            <a:ext cx="113444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 all</a:t>
            </a:r>
          </a:p>
          <a:p>
            <a:pPr algn="ctr"/>
            <a:r>
              <a:rPr lang="x-none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 guys</a:t>
            </a:r>
          </a:p>
          <a:p>
            <a:pPr algn="ctr"/>
            <a:r>
              <a:rPr lang="x-none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Ya’ll</a:t>
            </a:r>
            <a:endParaRPr lang="x-none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02627" y="4252060"/>
            <a:ext cx="80292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They</a:t>
            </a:r>
            <a:endParaRPr lang="x-none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34883" y="428886"/>
            <a:ext cx="0" cy="5377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70714" y="493015"/>
            <a:ext cx="16547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x-none" sz="2800" b="1" cap="none" spc="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Person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8105" y="2098677"/>
            <a:ext cx="17332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x-none" sz="2800" b="1" cap="none" spc="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nd</a:t>
            </a:r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Person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1578" y="3898117"/>
            <a:ext cx="121314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x-none" sz="2800" b="1" cap="none" spc="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rd</a:t>
            </a:r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x-none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Person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85351" y="5806416"/>
            <a:ext cx="13912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Singular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75848" y="5737013"/>
            <a:ext cx="10497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Plural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92817" y="394132"/>
            <a:ext cx="11676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Am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77094" y="2319204"/>
            <a:ext cx="1199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53856" y="4252060"/>
            <a:ext cx="6455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76850" y="394132"/>
            <a:ext cx="1199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76850" y="2298225"/>
            <a:ext cx="1199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81770" y="4390559"/>
            <a:ext cx="1199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0564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1474</TotalTime>
  <Words>660</Words>
  <Application>Microsoft Macintosh PowerPoint</Application>
  <PresentationFormat>On-screen Show (4:3)</PresentationFormat>
  <Paragraphs>212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 Black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Braun</dc:creator>
  <cp:lastModifiedBy>Patrick Braun</cp:lastModifiedBy>
  <cp:revision>9</cp:revision>
  <dcterms:created xsi:type="dcterms:W3CDTF">2013-10-10T11:53:52Z</dcterms:created>
  <dcterms:modified xsi:type="dcterms:W3CDTF">2014-09-18T11:53:44Z</dcterms:modified>
</cp:coreProperties>
</file>