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15F31-8103-EE4E-A748-1BC7C8DADB67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B18A1-66F1-0E45-9820-2F300577C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927" y="622719"/>
            <a:ext cx="2100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1:16pm</a:t>
            </a:r>
            <a:endParaRPr lang="x-none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41066" y="601783"/>
            <a:ext cx="20719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2:30am</a:t>
            </a:r>
            <a:endParaRPr lang="x-none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927" y="2713335"/>
            <a:ext cx="2100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3:15pm</a:t>
            </a:r>
            <a:endParaRPr lang="x-none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5576" y="2713335"/>
            <a:ext cx="2690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12:00pm</a:t>
            </a:r>
            <a:endParaRPr lang="x-none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763" y="4667180"/>
            <a:ext cx="2658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12:00am</a:t>
            </a:r>
            <a:endParaRPr lang="x-none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1067" y="4667180"/>
            <a:ext cx="2339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7:00pm</a:t>
            </a:r>
            <a:endParaRPr lang="x-none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927" y="1453716"/>
            <a:ext cx="3023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Es</a:t>
            </a:r>
            <a:r>
              <a:rPr lang="en-US" sz="2800" dirty="0" smtClean="0">
                <a:solidFill>
                  <a:srgbClr val="FF0000"/>
                </a:solidFill>
              </a:rPr>
              <a:t> la </a:t>
            </a:r>
            <a:r>
              <a:rPr lang="en-US" sz="2800" dirty="0" err="1" smtClean="0">
                <a:solidFill>
                  <a:srgbClr val="FF0000"/>
                </a:solidFill>
              </a:rPr>
              <a:t>una</a:t>
            </a:r>
            <a:r>
              <a:rPr lang="en-US" sz="2800" dirty="0" smtClean="0">
                <a:solidFill>
                  <a:srgbClr val="FF0000"/>
                </a:solidFill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</a:rPr>
              <a:t>dieciséis</a:t>
            </a:r>
            <a:r>
              <a:rPr lang="en-US" sz="2800" dirty="0" smtClean="0">
                <a:solidFill>
                  <a:srgbClr val="FF0000"/>
                </a:solidFill>
              </a:rPr>
              <a:t> de la </a:t>
            </a:r>
            <a:r>
              <a:rPr lang="en-US" sz="2800" dirty="0" err="1" smtClean="0">
                <a:solidFill>
                  <a:srgbClr val="FF0000"/>
                </a:solidFill>
              </a:rPr>
              <a:t>tarde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384" y="1473939"/>
            <a:ext cx="3023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Son </a:t>
            </a:r>
            <a:r>
              <a:rPr lang="en-US" sz="2800" dirty="0" err="1" smtClean="0">
                <a:solidFill>
                  <a:srgbClr val="FF0000"/>
                </a:solidFill>
              </a:rPr>
              <a:t>las</a:t>
            </a:r>
            <a:r>
              <a:rPr lang="en-US" sz="2800" dirty="0" smtClean="0">
                <a:solidFill>
                  <a:srgbClr val="FF0000"/>
                </a:solidFill>
              </a:rPr>
              <a:t> dos y media de la </a:t>
            </a:r>
            <a:r>
              <a:rPr lang="en-US" sz="2800" dirty="0" err="1" smtClean="0">
                <a:solidFill>
                  <a:srgbClr val="FF0000"/>
                </a:solidFill>
              </a:rPr>
              <a:t>mañana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763" y="3544332"/>
            <a:ext cx="3023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Son </a:t>
            </a:r>
            <a:r>
              <a:rPr lang="en-US" sz="2800" dirty="0" err="1" smtClean="0">
                <a:solidFill>
                  <a:srgbClr val="FF0000"/>
                </a:solidFill>
              </a:rPr>
              <a:t>las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tres</a:t>
            </a:r>
            <a:r>
              <a:rPr lang="en-US" sz="2800" dirty="0" smtClean="0">
                <a:solidFill>
                  <a:srgbClr val="FF0000"/>
                </a:solidFill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</a:rPr>
              <a:t>cuarto</a:t>
            </a:r>
            <a:r>
              <a:rPr lang="en-US" sz="2800" dirty="0" smtClean="0">
                <a:solidFill>
                  <a:srgbClr val="FF0000"/>
                </a:solidFill>
              </a:rPr>
              <a:t> de la </a:t>
            </a:r>
            <a:r>
              <a:rPr lang="en-US" sz="2800" dirty="0" err="1" smtClean="0">
                <a:solidFill>
                  <a:srgbClr val="FF0000"/>
                </a:solidFill>
              </a:rPr>
              <a:t>tarde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7384" y="3544332"/>
            <a:ext cx="3023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Es</a:t>
            </a:r>
            <a:r>
              <a:rPr lang="en-US" sz="2800" dirty="0" smtClean="0">
                <a:solidFill>
                  <a:srgbClr val="FF0000"/>
                </a:solidFill>
              </a:rPr>
              <a:t> el </a:t>
            </a:r>
            <a:r>
              <a:rPr lang="en-US" sz="2800" dirty="0" err="1" smtClean="0">
                <a:solidFill>
                  <a:srgbClr val="FF0000"/>
                </a:solidFill>
              </a:rPr>
              <a:t>mediodía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763" y="5591195"/>
            <a:ext cx="3023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Es</a:t>
            </a:r>
            <a:r>
              <a:rPr lang="en-US" sz="2800" dirty="0" smtClean="0">
                <a:solidFill>
                  <a:srgbClr val="FF0000"/>
                </a:solidFill>
              </a:rPr>
              <a:t> la </a:t>
            </a:r>
            <a:r>
              <a:rPr lang="en-US" sz="2800" dirty="0" err="1" smtClean="0">
                <a:solidFill>
                  <a:srgbClr val="FF0000"/>
                </a:solidFill>
              </a:rPr>
              <a:t>medianoche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384" y="5590510"/>
            <a:ext cx="3023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Son </a:t>
            </a:r>
            <a:r>
              <a:rPr lang="en-US" sz="2800" dirty="0" err="1" smtClean="0">
                <a:solidFill>
                  <a:srgbClr val="FF0000"/>
                </a:solidFill>
              </a:rPr>
              <a:t>las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siete</a:t>
            </a:r>
            <a:r>
              <a:rPr lang="en-US" sz="2800" dirty="0" smtClean="0">
                <a:solidFill>
                  <a:srgbClr val="FF0000"/>
                </a:solidFill>
              </a:rPr>
              <a:t> en </a:t>
            </a:r>
            <a:r>
              <a:rPr lang="en-US" sz="2800" dirty="0" err="1" smtClean="0">
                <a:solidFill>
                  <a:srgbClr val="FF0000"/>
                </a:solidFill>
              </a:rPr>
              <a:t>punto</a:t>
            </a:r>
            <a:r>
              <a:rPr lang="en-US" sz="2800" dirty="0" smtClean="0">
                <a:solidFill>
                  <a:srgbClr val="FF0000"/>
                </a:solidFill>
              </a:rPr>
              <a:t> de la </a:t>
            </a:r>
            <a:r>
              <a:rPr lang="en-US" sz="2800" dirty="0" err="1" smtClean="0">
                <a:solidFill>
                  <a:srgbClr val="FF0000"/>
                </a:solidFill>
              </a:rPr>
              <a:t>noche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4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904" y="3885625"/>
            <a:ext cx="305834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4:26pm</a:t>
            </a:r>
            <a:endParaRPr lang="x-none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2159" y="134261"/>
            <a:ext cx="9248332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say the time in Spanish</a:t>
            </a: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hen minutes are less than 30.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904" y="1888588"/>
            <a:ext cx="8747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1.) Write “Son </a:t>
            </a:r>
            <a:r>
              <a:rPr lang="en-US" sz="2000" dirty="0" err="1" smtClean="0"/>
              <a:t>las</a:t>
            </a:r>
            <a:r>
              <a:rPr lang="en-US" sz="2000" dirty="0" smtClean="0"/>
              <a:t>” if the hours space is more than one; Write “</a:t>
            </a:r>
            <a:r>
              <a:rPr lang="en-US" sz="2000" dirty="0" err="1" smtClean="0"/>
              <a:t>Es</a:t>
            </a:r>
            <a:r>
              <a:rPr lang="en-US" sz="2000" dirty="0" smtClean="0"/>
              <a:t> la” if the hours space is 1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813990" y="3920797"/>
            <a:ext cx="30155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1:00am</a:t>
            </a:r>
            <a:endParaRPr lang="x-none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904" y="5062512"/>
            <a:ext cx="1529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Son </a:t>
            </a:r>
            <a:r>
              <a:rPr lang="en-US" sz="2400" dirty="0" err="1" smtClean="0">
                <a:solidFill>
                  <a:srgbClr val="FF0000"/>
                </a:solidFill>
              </a:rPr>
              <a:t>las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3680" y="5007802"/>
            <a:ext cx="1529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Es</a:t>
            </a:r>
            <a:r>
              <a:rPr lang="en-US" sz="2400" dirty="0" smtClean="0">
                <a:solidFill>
                  <a:srgbClr val="FF0000"/>
                </a:solidFill>
              </a:rPr>
              <a:t> la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315" y="2590425"/>
            <a:ext cx="8747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2.)  Write the number that represents the hour, the word “y” and then the number that represents the minutes. If there is nothing in the minutes spot, write “en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” in that spot.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43966" y="5092488"/>
            <a:ext cx="2937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 err="1" smtClean="0">
                <a:solidFill>
                  <a:srgbClr val="FF0000"/>
                </a:solidFill>
              </a:rPr>
              <a:t>uatro</a:t>
            </a:r>
            <a:r>
              <a:rPr lang="en-US" sz="2400" dirty="0" smtClean="0">
                <a:solidFill>
                  <a:srgbClr val="FF0000"/>
                </a:solidFill>
              </a:rPr>
              <a:t> y </a:t>
            </a:r>
            <a:r>
              <a:rPr lang="en-US" sz="2400" dirty="0" err="1" smtClean="0">
                <a:solidFill>
                  <a:srgbClr val="FF0000"/>
                </a:solidFill>
              </a:rPr>
              <a:t>veintiséis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8324" y="5014055"/>
            <a:ext cx="2937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na</a:t>
            </a:r>
            <a:r>
              <a:rPr lang="en-US" sz="2400" dirty="0" smtClean="0">
                <a:solidFill>
                  <a:srgbClr val="FF0000"/>
                </a:solidFill>
              </a:rPr>
              <a:t> en </a:t>
            </a:r>
            <a:r>
              <a:rPr lang="en-US" sz="2400" dirty="0" err="1" smtClean="0">
                <a:solidFill>
                  <a:srgbClr val="FF0000"/>
                </a:solidFill>
              </a:rPr>
              <a:t>punto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904" y="3531682"/>
            <a:ext cx="8747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3.) “de la </a:t>
            </a:r>
            <a:r>
              <a:rPr lang="en-US" sz="2000" dirty="0" err="1" smtClean="0"/>
              <a:t>mañana</a:t>
            </a:r>
            <a:r>
              <a:rPr lang="en-US" sz="2000" dirty="0" smtClean="0"/>
              <a:t>”		“de la </a:t>
            </a:r>
            <a:r>
              <a:rPr lang="en-US" sz="2000" dirty="0" err="1" smtClean="0"/>
              <a:t>tarde</a:t>
            </a:r>
            <a:r>
              <a:rPr lang="en-US" sz="2000" dirty="0" smtClean="0"/>
              <a:t>”		“de la </a:t>
            </a:r>
            <a:r>
              <a:rPr lang="en-US" sz="2000" dirty="0" err="1" smtClean="0"/>
              <a:t>noche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7904" y="5706553"/>
            <a:ext cx="2937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e la </a:t>
            </a:r>
            <a:r>
              <a:rPr lang="en-US" sz="2400" dirty="0" err="1" smtClean="0">
                <a:solidFill>
                  <a:srgbClr val="FF0000"/>
                </a:solidFill>
              </a:rPr>
              <a:t>tarde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03680" y="5475720"/>
            <a:ext cx="2937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e la </a:t>
            </a:r>
            <a:r>
              <a:rPr lang="en-US" sz="2400" dirty="0" err="1" smtClean="0">
                <a:solidFill>
                  <a:srgbClr val="FF0000"/>
                </a:solidFill>
              </a:rPr>
              <a:t>mañana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4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0220" y="97135"/>
            <a:ext cx="5883567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the MINUTES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 MORE than 30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4624" y="1851462"/>
            <a:ext cx="6591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THREE big differences: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600" y="2774792"/>
            <a:ext cx="802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1. Instead of using the CURRENT HOUR, you will say the </a:t>
            </a:r>
            <a:r>
              <a:rPr lang="en-US" sz="2800" u="sng" dirty="0" smtClean="0">
                <a:solidFill>
                  <a:srgbClr val="FF0000"/>
                </a:solidFill>
              </a:rPr>
              <a:t>NEXT HOUR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600" y="4755992"/>
            <a:ext cx="802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3. Instead of using the CURRENT MINUTES, you will use the </a:t>
            </a:r>
            <a:r>
              <a:rPr lang="en-US" sz="2800" u="sng" dirty="0" smtClean="0">
                <a:solidFill>
                  <a:srgbClr val="FF0000"/>
                </a:solidFill>
              </a:rPr>
              <a:t>NUMBER OF MINUTES LEFT </a:t>
            </a:r>
            <a:r>
              <a:rPr lang="en-US" sz="2800" dirty="0" smtClean="0">
                <a:solidFill>
                  <a:srgbClr val="FF0000"/>
                </a:solidFill>
              </a:rPr>
              <a:t>until the next hour.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600" y="3847784"/>
            <a:ext cx="802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2. Instead of saying “y” you will say “</a:t>
            </a:r>
            <a:r>
              <a:rPr lang="en-US" sz="2800" u="sng" dirty="0" smtClean="0">
                <a:solidFill>
                  <a:srgbClr val="FF0000"/>
                </a:solidFill>
              </a:rPr>
              <a:t>MENOS</a:t>
            </a:r>
            <a:r>
              <a:rPr lang="en-US" sz="2800" dirty="0" smtClean="0">
                <a:solidFill>
                  <a:srgbClr val="FF0000"/>
                </a:solidFill>
              </a:rPr>
              <a:t>”.</a:t>
            </a:r>
            <a:endParaRPr 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9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760" y="173335"/>
            <a:ext cx="6387724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días de la semana</a:t>
            </a:r>
          </a:p>
          <a:p>
            <a:r>
              <a:rPr lang="en-US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x-none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days of the week</a:t>
            </a:r>
            <a:endParaRPr lang="x-none" sz="4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2" y="2129692"/>
            <a:ext cx="16607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dirty="0" err="1" smtClean="0">
                <a:solidFill>
                  <a:srgbClr val="FF0000"/>
                </a:solidFill>
              </a:rPr>
              <a:t>lunes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7477" y="2124406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dirty="0" err="1" smtClean="0">
                <a:solidFill>
                  <a:srgbClr val="FF0000"/>
                </a:solidFill>
              </a:rPr>
              <a:t>martes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5415" y="2177736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dirty="0" err="1" smtClean="0">
                <a:solidFill>
                  <a:srgbClr val="FF0000"/>
                </a:solidFill>
              </a:rPr>
              <a:t>miércoles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692" y="2870549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dirty="0" err="1" smtClean="0">
                <a:solidFill>
                  <a:srgbClr val="FF0000"/>
                </a:solidFill>
              </a:rPr>
              <a:t>jueves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7477" y="2890087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dirty="0" err="1" smtClean="0">
                <a:solidFill>
                  <a:srgbClr val="FF0000"/>
                </a:solidFill>
              </a:rPr>
              <a:t>viernes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6676" y="2899054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dirty="0" err="1" smtClean="0">
                <a:solidFill>
                  <a:srgbClr val="FF0000"/>
                </a:solidFill>
              </a:rPr>
              <a:t>sábado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692" y="3683579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dirty="0" err="1" smtClean="0">
                <a:solidFill>
                  <a:srgbClr val="FF0000"/>
                </a:solidFill>
              </a:rPr>
              <a:t>domingo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8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760" y="173335"/>
            <a:ext cx="5737192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meses del año</a:t>
            </a:r>
          </a:p>
          <a:p>
            <a:r>
              <a:rPr lang="x-none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months of the year</a:t>
            </a:r>
            <a:endParaRPr lang="x-none" sz="4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2" y="2129692"/>
            <a:ext cx="16607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Enero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0415" y="2129692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Febrero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6692" y="2177736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Marzo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6676" y="2147626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Abril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5399" y="2129692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Mayo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692" y="3098803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Junio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2462" y="3098803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Julio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0353" y="3098803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Agosto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9492" y="3098803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Septiembre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692" y="4099169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Octubre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1630" y="4114799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Noviembre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9076" y="4123766"/>
            <a:ext cx="2817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Diciembre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9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</TotalTime>
  <Words>270</Words>
  <Application>Microsoft Macintosh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3</cp:revision>
  <dcterms:created xsi:type="dcterms:W3CDTF">2013-10-02T09:25:32Z</dcterms:created>
  <dcterms:modified xsi:type="dcterms:W3CDTF">2014-09-03T14:32:03Z</dcterms:modified>
</cp:coreProperties>
</file>