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625" y="206375"/>
            <a:ext cx="84296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Los </a:t>
            </a:r>
            <a:r>
              <a:rPr lang="en-US" sz="4000" dirty="0" err="1" smtClean="0"/>
              <a:t>tiempos</a:t>
            </a:r>
            <a:r>
              <a:rPr lang="en-US" sz="4000" dirty="0" smtClean="0"/>
              <a:t> del </a:t>
            </a:r>
            <a:r>
              <a:rPr lang="en-US" sz="4000" dirty="0" err="1" smtClean="0"/>
              <a:t>pasado</a:t>
            </a:r>
            <a:r>
              <a:rPr lang="en-US" sz="4000" dirty="0" smtClean="0"/>
              <a:t> en </a:t>
            </a:r>
            <a:r>
              <a:rPr lang="en-US" sz="4000" dirty="0" err="1" smtClean="0"/>
              <a:t>espa</a:t>
            </a:r>
            <a:r>
              <a:rPr lang="en-US" sz="4000" dirty="0" err="1" smtClean="0"/>
              <a:t>ñol</a:t>
            </a:r>
            <a:r>
              <a:rPr lang="en-US" sz="4000" dirty="0" smtClean="0"/>
              <a:t> parte 1: </a:t>
            </a:r>
            <a:r>
              <a:rPr lang="en-US" sz="4000" i="1" u="sng" dirty="0" smtClean="0">
                <a:solidFill>
                  <a:srgbClr val="FF6600"/>
                </a:solidFill>
              </a:rPr>
              <a:t>El </a:t>
            </a:r>
            <a:r>
              <a:rPr lang="en-US" sz="4000" i="1" u="sng" dirty="0" err="1" smtClean="0">
                <a:solidFill>
                  <a:srgbClr val="FF6600"/>
                </a:solidFill>
              </a:rPr>
              <a:t>imperfecto</a:t>
            </a:r>
            <a:endParaRPr lang="en-US" sz="4000" i="1" u="sng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4625" y="1561564"/>
            <a:ext cx="8620125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Antes de </a:t>
            </a:r>
            <a:r>
              <a:rPr lang="en-US" sz="3200" dirty="0" err="1" smtClean="0">
                <a:solidFill>
                  <a:srgbClr val="FFFF00"/>
                </a:solidFill>
              </a:rPr>
              <a:t>seguir</a:t>
            </a:r>
            <a:r>
              <a:rPr lang="en-US" sz="3200" dirty="0" smtClean="0">
                <a:solidFill>
                  <a:srgbClr val="FFFF00"/>
                </a:solidFill>
              </a:rPr>
              <a:t> a la </a:t>
            </a:r>
            <a:r>
              <a:rPr lang="en-US" sz="3200" dirty="0" err="1" smtClean="0">
                <a:solidFill>
                  <a:srgbClr val="FFFF00"/>
                </a:solidFill>
              </a:rPr>
              <a:t>pr</a:t>
            </a:r>
            <a:r>
              <a:rPr lang="en-US" sz="3200" dirty="0" err="1" smtClean="0">
                <a:solidFill>
                  <a:srgbClr val="FFFF00"/>
                </a:solidFill>
              </a:rPr>
              <a:t>óxima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diapositiva</a:t>
            </a:r>
            <a:r>
              <a:rPr lang="en-US" sz="3200" dirty="0" smtClean="0">
                <a:solidFill>
                  <a:srgbClr val="FFFF00"/>
                </a:solidFill>
              </a:rPr>
              <a:t> (slide), </a:t>
            </a:r>
            <a:r>
              <a:rPr lang="en-US" sz="3200" dirty="0" err="1" smtClean="0">
                <a:solidFill>
                  <a:srgbClr val="FFFF00"/>
                </a:solidFill>
              </a:rPr>
              <a:t>piense</a:t>
            </a:r>
            <a:r>
              <a:rPr lang="en-US" sz="3200" dirty="0" smtClean="0">
                <a:solidFill>
                  <a:srgbClr val="FFFF00"/>
                </a:solidFill>
              </a:rPr>
              <a:t> en </a:t>
            </a:r>
            <a:r>
              <a:rPr lang="en-US" sz="3200" dirty="0" err="1" smtClean="0">
                <a:solidFill>
                  <a:srgbClr val="FFFF00"/>
                </a:solidFill>
              </a:rPr>
              <a:t>estas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preguntas</a:t>
            </a:r>
            <a:r>
              <a:rPr lang="en-US" sz="3200" dirty="0" smtClean="0">
                <a:solidFill>
                  <a:srgbClr val="FFFF00"/>
                </a:solidFill>
              </a:rPr>
              <a:t>: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¿</a:t>
            </a:r>
            <a:r>
              <a:rPr lang="en-US" sz="3200" dirty="0" err="1" smtClean="0">
                <a:solidFill>
                  <a:srgbClr val="FFFF00"/>
                </a:solidFill>
              </a:rPr>
              <a:t>Cómo</a:t>
            </a:r>
            <a:r>
              <a:rPr lang="en-US" sz="3200" dirty="0" smtClean="0">
                <a:solidFill>
                  <a:srgbClr val="FFFF00"/>
                </a:solidFill>
              </a:rPr>
              <a:t> se </a:t>
            </a:r>
            <a:r>
              <a:rPr lang="en-US" sz="3200" dirty="0" err="1" smtClean="0">
                <a:solidFill>
                  <a:srgbClr val="FFFF00"/>
                </a:solidFill>
              </a:rPr>
              <a:t>llaman</a:t>
            </a:r>
            <a:r>
              <a:rPr lang="en-US" sz="3200" dirty="0" smtClean="0">
                <a:solidFill>
                  <a:srgbClr val="FFFF00"/>
                </a:solidFill>
              </a:rPr>
              <a:t> los dos </a:t>
            </a:r>
            <a:r>
              <a:rPr lang="en-US" sz="3200" dirty="0" err="1" smtClean="0">
                <a:solidFill>
                  <a:srgbClr val="FFFF00"/>
                </a:solidFill>
              </a:rPr>
              <a:t>tiempos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pasados</a:t>
            </a:r>
            <a:r>
              <a:rPr lang="en-US" sz="3200" dirty="0" smtClean="0">
                <a:solidFill>
                  <a:srgbClr val="FFFF00"/>
                </a:solidFill>
              </a:rPr>
              <a:t> en </a:t>
            </a:r>
            <a:r>
              <a:rPr lang="en-US" sz="3200" dirty="0" err="1" smtClean="0">
                <a:solidFill>
                  <a:srgbClr val="FFFF00"/>
                </a:solidFill>
              </a:rPr>
              <a:t>español</a:t>
            </a:r>
            <a:r>
              <a:rPr lang="en-US" sz="3200" dirty="0" smtClean="0">
                <a:solidFill>
                  <a:srgbClr val="FFFF00"/>
                </a:solidFill>
              </a:rPr>
              <a:t>?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¿</a:t>
            </a:r>
            <a:r>
              <a:rPr lang="en-US" sz="3200" dirty="0" err="1" smtClean="0">
                <a:solidFill>
                  <a:srgbClr val="FFFF00"/>
                </a:solidFill>
              </a:rPr>
              <a:t>Cuándo</a:t>
            </a:r>
            <a:r>
              <a:rPr lang="en-US" sz="3200" dirty="0" smtClean="0">
                <a:solidFill>
                  <a:srgbClr val="FFFF00"/>
                </a:solidFill>
              </a:rPr>
              <a:t> se </a:t>
            </a:r>
            <a:r>
              <a:rPr lang="en-US" sz="3200" dirty="0" err="1" smtClean="0">
                <a:solidFill>
                  <a:srgbClr val="FFFF00"/>
                </a:solidFill>
              </a:rPr>
              <a:t>usa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uno</a:t>
            </a:r>
            <a:r>
              <a:rPr lang="en-US" sz="3200" dirty="0" smtClean="0">
                <a:solidFill>
                  <a:srgbClr val="FFFF00"/>
                </a:solidFill>
              </a:rPr>
              <a:t>, y </a:t>
            </a:r>
            <a:r>
              <a:rPr lang="en-US" sz="3200" dirty="0" err="1" smtClean="0">
                <a:solidFill>
                  <a:srgbClr val="FFFF00"/>
                </a:solidFill>
              </a:rPr>
              <a:t>cuándo</a:t>
            </a:r>
            <a:r>
              <a:rPr lang="en-US" sz="3200" dirty="0" smtClean="0">
                <a:solidFill>
                  <a:srgbClr val="FFFF00"/>
                </a:solidFill>
              </a:rPr>
              <a:t> se </a:t>
            </a:r>
            <a:r>
              <a:rPr lang="en-US" sz="3200" dirty="0" err="1" smtClean="0">
                <a:solidFill>
                  <a:srgbClr val="FFFF00"/>
                </a:solidFill>
              </a:rPr>
              <a:t>usa</a:t>
            </a:r>
            <a:r>
              <a:rPr lang="en-US" sz="3200" dirty="0" smtClean="0">
                <a:solidFill>
                  <a:srgbClr val="FFFF00"/>
                </a:solidFill>
              </a:rPr>
              <a:t> el </a:t>
            </a:r>
            <a:r>
              <a:rPr lang="en-US" sz="3200" dirty="0" err="1" smtClean="0">
                <a:solidFill>
                  <a:srgbClr val="FFFF00"/>
                </a:solidFill>
              </a:rPr>
              <a:t>otro</a:t>
            </a:r>
            <a:r>
              <a:rPr lang="en-US" sz="3200" dirty="0" smtClean="0">
                <a:solidFill>
                  <a:srgbClr val="FFFF00"/>
                </a:solidFill>
              </a:rPr>
              <a:t>?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¿</a:t>
            </a:r>
            <a:r>
              <a:rPr lang="en-US" sz="3200" dirty="0" err="1" smtClean="0">
                <a:solidFill>
                  <a:srgbClr val="FFFF00"/>
                </a:solidFill>
              </a:rPr>
              <a:t>Cuáles</a:t>
            </a:r>
            <a:r>
              <a:rPr lang="en-US" sz="3200" dirty="0" smtClean="0">
                <a:solidFill>
                  <a:srgbClr val="FFFF00"/>
                </a:solidFill>
              </a:rPr>
              <a:t> con </a:t>
            </a:r>
            <a:r>
              <a:rPr lang="en-US" sz="3200" dirty="0" err="1" smtClean="0">
                <a:solidFill>
                  <a:srgbClr val="FFFF00"/>
                </a:solidFill>
              </a:rPr>
              <a:t>las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conjugaciones</a:t>
            </a:r>
            <a:r>
              <a:rPr lang="en-US" sz="3200" dirty="0" smtClean="0">
                <a:solidFill>
                  <a:srgbClr val="FFFF00"/>
                </a:solidFill>
              </a:rPr>
              <a:t> de los dos </a:t>
            </a:r>
            <a:r>
              <a:rPr lang="en-US" sz="3200" dirty="0" err="1" smtClean="0">
                <a:solidFill>
                  <a:srgbClr val="FFFF00"/>
                </a:solidFill>
              </a:rPr>
              <a:t>tiempos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pasados</a:t>
            </a:r>
            <a:r>
              <a:rPr lang="en-US" sz="3200" dirty="0" smtClean="0">
                <a:solidFill>
                  <a:srgbClr val="FFFF00"/>
                </a:solidFill>
              </a:rPr>
              <a:t>?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44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25" y="127000"/>
            <a:ext cx="8921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Raz</a:t>
            </a:r>
            <a:r>
              <a:rPr lang="en-US" sz="3200" dirty="0" err="1" smtClean="0"/>
              <a:t>ón</a:t>
            </a:r>
            <a:r>
              <a:rPr lang="en-US" sz="3200" dirty="0" smtClean="0"/>
              <a:t> </a:t>
            </a:r>
            <a:r>
              <a:rPr lang="en-US" sz="3200" dirty="0" err="1" smtClean="0"/>
              <a:t>número</a:t>
            </a:r>
            <a:r>
              <a:rPr lang="en-US" sz="3200" dirty="0" smtClean="0"/>
              <a:t> 3: Para </a:t>
            </a:r>
            <a:r>
              <a:rPr lang="en-US" sz="3200" dirty="0" err="1" smtClean="0"/>
              <a:t>hablar</a:t>
            </a:r>
            <a:r>
              <a:rPr lang="en-US" sz="3200" dirty="0" smtClean="0"/>
              <a:t> de </a:t>
            </a:r>
            <a:r>
              <a:rPr lang="en-US" sz="3200" dirty="0" err="1" smtClean="0"/>
              <a:t>acciones</a:t>
            </a:r>
            <a:r>
              <a:rPr lang="en-US" sz="3200" dirty="0" smtClean="0"/>
              <a:t> en </a:t>
            </a:r>
            <a:r>
              <a:rPr lang="en-US" sz="3200" dirty="0" err="1" smtClean="0"/>
              <a:t>proceso</a:t>
            </a:r>
            <a:r>
              <a:rPr lang="en-US" sz="3200" dirty="0" smtClean="0"/>
              <a:t>, o </a:t>
            </a:r>
            <a:r>
              <a:rPr lang="en-US" sz="3200" dirty="0" err="1" smtClean="0"/>
              <a:t>acciones</a:t>
            </a:r>
            <a:r>
              <a:rPr lang="en-US" sz="3200" dirty="0" smtClean="0"/>
              <a:t> de la </a:t>
            </a:r>
            <a:r>
              <a:rPr lang="en-US" sz="3200" dirty="0" err="1" smtClean="0"/>
              <a:t>pantalla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52500" y="1204218"/>
            <a:ext cx="7699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Actions in progress, or background actions.  In English, it would be a phrase with </a:t>
            </a:r>
            <a:r>
              <a:rPr lang="en-US" sz="2400" dirty="0" smtClean="0">
                <a:solidFill>
                  <a:srgbClr val="FFFF00"/>
                </a:solidFill>
              </a:rPr>
              <a:t>“</a:t>
            </a:r>
            <a:r>
              <a:rPr lang="en-US" sz="2400" dirty="0" smtClean="0">
                <a:solidFill>
                  <a:srgbClr val="FFFF00"/>
                </a:solidFill>
              </a:rPr>
              <a:t>–</a:t>
            </a:r>
            <a:r>
              <a:rPr lang="en-US" sz="2400" dirty="0" err="1" smtClean="0">
                <a:solidFill>
                  <a:srgbClr val="FFFF00"/>
                </a:solidFill>
              </a:rPr>
              <a:t>ing</a:t>
            </a:r>
            <a:r>
              <a:rPr lang="en-US" sz="2400" dirty="0" smtClean="0">
                <a:solidFill>
                  <a:srgbClr val="FFFF00"/>
                </a:solidFill>
              </a:rPr>
              <a:t>”</a:t>
            </a:r>
            <a:r>
              <a:rPr lang="en-US" sz="2400" dirty="0" smtClean="0">
                <a:solidFill>
                  <a:srgbClr val="FFFF00"/>
                </a:solidFill>
              </a:rPr>
              <a:t> in the past.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625" y="2185496"/>
            <a:ext cx="87947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6600"/>
                </a:solidFill>
              </a:rPr>
              <a:t>Aqu</a:t>
            </a:r>
            <a:r>
              <a:rPr lang="en-US" sz="2800" dirty="0" err="1" smtClean="0">
                <a:solidFill>
                  <a:srgbClr val="FF6600"/>
                </a:solidFill>
              </a:rPr>
              <a:t>í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tienen</a:t>
            </a:r>
            <a:r>
              <a:rPr lang="en-US" sz="2800" dirty="0" smtClean="0">
                <a:solidFill>
                  <a:srgbClr val="FF6600"/>
                </a:solidFill>
              </a:rPr>
              <a:t> mi </a:t>
            </a:r>
            <a:r>
              <a:rPr lang="en-US" sz="2800" dirty="0" err="1" smtClean="0">
                <a:solidFill>
                  <a:srgbClr val="FF6600"/>
                </a:solidFill>
              </a:rPr>
              <a:t>confesión</a:t>
            </a:r>
            <a:r>
              <a:rPr lang="en-US" sz="2800" dirty="0" smtClean="0">
                <a:solidFill>
                  <a:srgbClr val="FF6600"/>
                </a:solidFill>
              </a:rPr>
              <a:t>: </a:t>
            </a:r>
            <a:r>
              <a:rPr lang="en-US" sz="2800" dirty="0" smtClean="0">
                <a:solidFill>
                  <a:srgbClr val="FF6600"/>
                </a:solidFill>
              </a:rPr>
              <a:t>En </a:t>
            </a:r>
            <a:r>
              <a:rPr lang="en-US" sz="2800" dirty="0" err="1" smtClean="0">
                <a:solidFill>
                  <a:srgbClr val="FF6600"/>
                </a:solidFill>
              </a:rPr>
              <a:t>las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afueras</a:t>
            </a:r>
            <a:r>
              <a:rPr lang="en-US" sz="2800" dirty="0" smtClean="0">
                <a:solidFill>
                  <a:srgbClr val="FF6600"/>
                </a:solidFill>
              </a:rPr>
              <a:t> de M</a:t>
            </a:r>
            <a:r>
              <a:rPr lang="en-US" sz="2800" dirty="0" smtClean="0">
                <a:solidFill>
                  <a:srgbClr val="FF6600"/>
                </a:solidFill>
              </a:rPr>
              <a:t>éxico D.F. </a:t>
            </a:r>
            <a:r>
              <a:rPr lang="en-US" sz="2800" dirty="0" err="1" smtClean="0">
                <a:solidFill>
                  <a:srgbClr val="FF6600"/>
                </a:solidFill>
              </a:rPr>
              <a:t>mientras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su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esposo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bajaba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6600"/>
                </a:solidFill>
              </a:rPr>
              <a:t>el </a:t>
            </a:r>
            <a:r>
              <a:rPr lang="en-US" sz="2800" dirty="0" err="1" smtClean="0">
                <a:solidFill>
                  <a:srgbClr val="FF6600"/>
                </a:solidFill>
              </a:rPr>
              <a:t>tren</a:t>
            </a:r>
            <a:r>
              <a:rPr lang="en-US" sz="2800" dirty="0" smtClean="0">
                <a:solidFill>
                  <a:srgbClr val="FF6600"/>
                </a:solidFill>
              </a:rPr>
              <a:t>, </a:t>
            </a:r>
            <a:r>
              <a:rPr lang="en-US" sz="2800" dirty="0" err="1" smtClean="0">
                <a:solidFill>
                  <a:srgbClr val="FF6600"/>
                </a:solidFill>
              </a:rPr>
              <a:t>yo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robé</a:t>
            </a:r>
            <a:r>
              <a:rPr lang="en-US" sz="2800" dirty="0" smtClean="0">
                <a:solidFill>
                  <a:srgbClr val="FF6600"/>
                </a:solidFill>
              </a:rPr>
              <a:t> a la </a:t>
            </a:r>
            <a:r>
              <a:rPr lang="en-US" sz="2800" dirty="0" err="1" smtClean="0">
                <a:solidFill>
                  <a:srgbClr val="FF6600"/>
                </a:solidFill>
              </a:rPr>
              <a:t>mujer</a:t>
            </a:r>
            <a:r>
              <a:rPr lang="en-US" sz="2800" dirty="0" smtClean="0">
                <a:solidFill>
                  <a:srgbClr val="FF6600"/>
                </a:solidFill>
              </a:rPr>
              <a:t> con </a:t>
            </a:r>
            <a:r>
              <a:rPr lang="en-US" sz="2800" dirty="0" err="1" smtClean="0">
                <a:solidFill>
                  <a:srgbClr val="FF6600"/>
                </a:solidFill>
              </a:rPr>
              <a:t>pistola</a:t>
            </a:r>
            <a:r>
              <a:rPr lang="en-US" sz="2800" dirty="0" smtClean="0">
                <a:solidFill>
                  <a:srgbClr val="FF6600"/>
                </a:solidFill>
              </a:rPr>
              <a:t>.  </a:t>
            </a:r>
            <a:r>
              <a:rPr lang="en-US" sz="2800" dirty="0" err="1" smtClean="0">
                <a:solidFill>
                  <a:srgbClr val="FF6600"/>
                </a:solidFill>
              </a:rPr>
              <a:t>Mi</a:t>
            </a:r>
            <a:r>
              <a:rPr lang="en-US" sz="2800" dirty="0" smtClean="0">
                <a:solidFill>
                  <a:srgbClr val="FF6600"/>
                </a:solidFill>
              </a:rPr>
              <a:t> amigo </a:t>
            </a:r>
            <a:r>
              <a:rPr lang="en-US" sz="2800" dirty="0" err="1" smtClean="0">
                <a:solidFill>
                  <a:srgbClr val="FF0000"/>
                </a:solidFill>
              </a:rPr>
              <a:t>venía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6600"/>
                </a:solidFill>
              </a:rPr>
              <a:t>en </a:t>
            </a:r>
            <a:r>
              <a:rPr lang="en-US" sz="2800" dirty="0" err="1" smtClean="0">
                <a:solidFill>
                  <a:srgbClr val="FF6600"/>
                </a:solidFill>
              </a:rPr>
              <a:t>carro</a:t>
            </a:r>
            <a:r>
              <a:rPr lang="en-US" sz="2800" dirty="0" smtClean="0">
                <a:solidFill>
                  <a:srgbClr val="FF6600"/>
                </a:solidFill>
              </a:rPr>
              <a:t> de escape </a:t>
            </a:r>
            <a:r>
              <a:rPr lang="en-US" sz="2800" dirty="0" err="1" smtClean="0">
                <a:solidFill>
                  <a:srgbClr val="FF6600"/>
                </a:solidFill>
              </a:rPr>
              <a:t>cuando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ustedes</a:t>
            </a:r>
            <a:r>
              <a:rPr lang="en-US" sz="2800" dirty="0" smtClean="0">
                <a:solidFill>
                  <a:srgbClr val="FF6600"/>
                </a:solidFill>
              </a:rPr>
              <a:t> me </a:t>
            </a:r>
            <a:r>
              <a:rPr lang="en-US" sz="2800" dirty="0" err="1" smtClean="0">
                <a:solidFill>
                  <a:srgbClr val="FF6600"/>
                </a:solidFill>
              </a:rPr>
              <a:t>atraparon</a:t>
            </a:r>
            <a:r>
              <a:rPr lang="en-US" sz="2800" dirty="0" smtClean="0">
                <a:solidFill>
                  <a:srgbClr val="FF6600"/>
                </a:solidFill>
              </a:rPr>
              <a:t>.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4625" y="4182534"/>
            <a:ext cx="87947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366FF"/>
                </a:solidFill>
              </a:rPr>
              <a:t>Here is my confession: In the outskirts of M</a:t>
            </a:r>
            <a:r>
              <a:rPr lang="en-US" sz="2800" dirty="0" smtClean="0">
                <a:solidFill>
                  <a:srgbClr val="3366FF"/>
                </a:solidFill>
              </a:rPr>
              <a:t>éxico DF, while her husband </a:t>
            </a:r>
            <a:r>
              <a:rPr lang="en-US" sz="2800" dirty="0" smtClean="0">
                <a:solidFill>
                  <a:srgbClr val="FF0000"/>
                </a:solidFill>
              </a:rPr>
              <a:t>was getting off </a:t>
            </a:r>
            <a:r>
              <a:rPr lang="en-US" sz="2800" dirty="0" smtClean="0">
                <a:solidFill>
                  <a:srgbClr val="3366FF"/>
                </a:solidFill>
              </a:rPr>
              <a:t>the train, I robbed the woman at gunpoint.  My friend </a:t>
            </a:r>
            <a:r>
              <a:rPr lang="en-US" sz="2800" dirty="0" smtClean="0">
                <a:solidFill>
                  <a:srgbClr val="FF0000"/>
                </a:solidFill>
              </a:rPr>
              <a:t>was coming </a:t>
            </a:r>
            <a:r>
              <a:rPr lang="en-US" sz="2800" dirty="0" smtClean="0">
                <a:solidFill>
                  <a:srgbClr val="3366FF"/>
                </a:solidFill>
              </a:rPr>
              <a:t>in a getaway car when you guys caught me. </a:t>
            </a:r>
            <a:endParaRPr lang="en-US" sz="28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995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25" y="127000"/>
            <a:ext cx="89217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Raz</a:t>
            </a:r>
            <a:r>
              <a:rPr lang="en-US" sz="3200" dirty="0" err="1" smtClean="0"/>
              <a:t>ón</a:t>
            </a:r>
            <a:r>
              <a:rPr lang="en-US" sz="3200" dirty="0" smtClean="0"/>
              <a:t> </a:t>
            </a:r>
            <a:r>
              <a:rPr lang="en-US" sz="3200" smtClean="0"/>
              <a:t>número </a:t>
            </a:r>
            <a:r>
              <a:rPr lang="en-US" sz="3200" dirty="0" smtClean="0"/>
              <a:t>4: </a:t>
            </a:r>
            <a:r>
              <a:rPr lang="en-US" sz="3200" dirty="0" err="1" smtClean="0"/>
              <a:t>Descripciones</a:t>
            </a:r>
            <a:r>
              <a:rPr lang="en-US" sz="3200" dirty="0" smtClean="0"/>
              <a:t> en el </a:t>
            </a:r>
            <a:r>
              <a:rPr lang="en-US" sz="3200" dirty="0" err="1" smtClean="0"/>
              <a:t>pasado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74625" y="1960461"/>
            <a:ext cx="87947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</a:rPr>
              <a:t>El </a:t>
            </a:r>
            <a:r>
              <a:rPr lang="en-US" sz="2800" dirty="0" err="1" smtClean="0">
                <a:solidFill>
                  <a:srgbClr val="FF6600"/>
                </a:solidFill>
              </a:rPr>
              <a:t>sospechoso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era</a:t>
            </a:r>
            <a:r>
              <a:rPr lang="en-US" sz="2800" dirty="0" smtClean="0">
                <a:solidFill>
                  <a:srgbClr val="FF6600"/>
                </a:solidFill>
              </a:rPr>
              <a:t> alto con </a:t>
            </a:r>
            <a:r>
              <a:rPr lang="en-US" sz="2800" dirty="0" err="1" smtClean="0">
                <a:solidFill>
                  <a:srgbClr val="FF6600"/>
                </a:solidFill>
              </a:rPr>
              <a:t>pelo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rubio</a:t>
            </a:r>
            <a:r>
              <a:rPr lang="en-US" sz="2800" dirty="0" smtClean="0">
                <a:solidFill>
                  <a:srgbClr val="FF6600"/>
                </a:solidFill>
              </a:rPr>
              <a:t>.  </a:t>
            </a:r>
            <a:r>
              <a:rPr lang="en-US" sz="2800" dirty="0" err="1" smtClean="0">
                <a:solidFill>
                  <a:srgbClr val="FF6600"/>
                </a:solidFill>
              </a:rPr>
              <a:t>Es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muy</a:t>
            </a:r>
            <a:r>
              <a:rPr lang="en-US" sz="2800" dirty="0" smtClean="0">
                <a:solidFill>
                  <a:srgbClr val="FF6600"/>
                </a:solidFill>
              </a:rPr>
              <a:t> probable </a:t>
            </a:r>
            <a:r>
              <a:rPr lang="en-US" sz="2800" dirty="0" err="1" smtClean="0">
                <a:solidFill>
                  <a:srgbClr val="FF6600"/>
                </a:solidFill>
              </a:rPr>
              <a:t>que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él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residía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6600"/>
                </a:solidFill>
              </a:rPr>
              <a:t>en la </a:t>
            </a:r>
            <a:r>
              <a:rPr lang="en-US" sz="2800" dirty="0" err="1" smtClean="0">
                <a:solidFill>
                  <a:srgbClr val="FF6600"/>
                </a:solidFill>
              </a:rPr>
              <a:t>zona</a:t>
            </a:r>
            <a:r>
              <a:rPr lang="en-US" sz="2800" dirty="0" smtClean="0">
                <a:solidFill>
                  <a:srgbClr val="FF6600"/>
                </a:solidFill>
              </a:rPr>
              <a:t> del ghetto, </a:t>
            </a:r>
            <a:r>
              <a:rPr lang="en-US" sz="2800" dirty="0" err="1" smtClean="0">
                <a:solidFill>
                  <a:srgbClr val="FF6600"/>
                </a:solidFill>
              </a:rPr>
              <a:t>que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él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era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peligroso</a:t>
            </a:r>
            <a:r>
              <a:rPr lang="en-US" sz="2800" dirty="0" smtClean="0">
                <a:solidFill>
                  <a:srgbClr val="FF6600"/>
                </a:solidFill>
              </a:rPr>
              <a:t>, y </a:t>
            </a:r>
            <a:r>
              <a:rPr lang="en-US" sz="2800" dirty="0" err="1" smtClean="0">
                <a:solidFill>
                  <a:srgbClr val="FF6600"/>
                </a:solidFill>
              </a:rPr>
              <a:t>que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tenía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arma</a:t>
            </a:r>
            <a:r>
              <a:rPr lang="en-US" sz="2800" dirty="0" smtClean="0">
                <a:solidFill>
                  <a:srgbClr val="FF6600"/>
                </a:solidFill>
              </a:rPr>
              <a:t>. 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4625" y="3603668"/>
            <a:ext cx="87947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366FF"/>
                </a:solidFill>
              </a:rPr>
              <a:t>The suspect </a:t>
            </a:r>
            <a:r>
              <a:rPr lang="en-US" sz="2800" dirty="0" smtClean="0">
                <a:solidFill>
                  <a:srgbClr val="FF0000"/>
                </a:solidFill>
              </a:rPr>
              <a:t>was</a:t>
            </a:r>
            <a:r>
              <a:rPr lang="en-US" sz="2800" dirty="0" smtClean="0">
                <a:solidFill>
                  <a:srgbClr val="3366FF"/>
                </a:solidFill>
              </a:rPr>
              <a:t> tall with blonde hair.  It is very likely that he </a:t>
            </a:r>
            <a:r>
              <a:rPr lang="en-US" sz="2800" dirty="0" smtClean="0">
                <a:solidFill>
                  <a:srgbClr val="FF0000"/>
                </a:solidFill>
              </a:rPr>
              <a:t>resided</a:t>
            </a:r>
            <a:r>
              <a:rPr lang="en-US" sz="2800" dirty="0" smtClean="0">
                <a:solidFill>
                  <a:srgbClr val="3366FF"/>
                </a:solidFill>
              </a:rPr>
              <a:t> in the ghetto area, that he </a:t>
            </a:r>
            <a:r>
              <a:rPr lang="en-US" sz="2800" dirty="0" smtClean="0">
                <a:solidFill>
                  <a:srgbClr val="FF0000"/>
                </a:solidFill>
              </a:rPr>
              <a:t>was</a:t>
            </a:r>
            <a:r>
              <a:rPr lang="en-US" sz="2800" dirty="0" smtClean="0">
                <a:solidFill>
                  <a:srgbClr val="3366FF"/>
                </a:solidFill>
              </a:rPr>
              <a:t> dangerous, and that he </a:t>
            </a:r>
            <a:r>
              <a:rPr lang="en-US" sz="2800" dirty="0" smtClean="0">
                <a:solidFill>
                  <a:srgbClr val="FF0000"/>
                </a:solidFill>
              </a:rPr>
              <a:t>had</a:t>
            </a:r>
            <a:r>
              <a:rPr lang="en-US" sz="2800" dirty="0" smtClean="0">
                <a:solidFill>
                  <a:srgbClr val="3366FF"/>
                </a:solidFill>
              </a:rPr>
              <a:t> a weapon. </a:t>
            </a:r>
            <a:endParaRPr lang="en-US" sz="2800" dirty="0">
              <a:solidFill>
                <a:srgbClr val="3366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367" y="711776"/>
            <a:ext cx="769937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All of the past tense verbs in the following sentence </a:t>
            </a:r>
            <a:r>
              <a:rPr lang="en-US" sz="2400" u="sng" dirty="0" smtClean="0">
                <a:solidFill>
                  <a:srgbClr val="FFFF00"/>
                </a:solidFill>
              </a:rPr>
              <a:t>describe</a:t>
            </a:r>
            <a:r>
              <a:rPr lang="en-US" sz="2400" dirty="0" smtClean="0">
                <a:solidFill>
                  <a:srgbClr val="FFFF00"/>
                </a:solidFill>
              </a:rPr>
              <a:t> a suspect, and are NOT completed actions in the past; therefore, they are Imperfect.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995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750" y="100915"/>
            <a:ext cx="8747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¿</a:t>
            </a:r>
            <a:r>
              <a:rPr lang="en-US" sz="3600" dirty="0" err="1" smtClean="0"/>
              <a:t>C</a:t>
            </a:r>
            <a:r>
              <a:rPr lang="en-US" sz="3600" dirty="0" err="1" smtClean="0"/>
              <a:t>ómo</a:t>
            </a:r>
            <a:r>
              <a:rPr lang="en-US" sz="3600" dirty="0" smtClean="0"/>
              <a:t> se </a:t>
            </a:r>
            <a:r>
              <a:rPr lang="en-US" sz="3600" dirty="0" err="1" smtClean="0"/>
              <a:t>llaman</a:t>
            </a:r>
            <a:r>
              <a:rPr lang="en-US" sz="3600" dirty="0" smtClean="0"/>
              <a:t> los dos </a:t>
            </a:r>
            <a:r>
              <a:rPr lang="en-US" sz="3600" dirty="0" err="1" smtClean="0"/>
              <a:t>tiempos</a:t>
            </a:r>
            <a:r>
              <a:rPr lang="en-US" sz="3600" dirty="0" smtClean="0"/>
              <a:t> </a:t>
            </a:r>
            <a:r>
              <a:rPr lang="en-US" sz="3600" dirty="0" err="1" smtClean="0"/>
              <a:t>pasados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96875" y="811183"/>
            <a:ext cx="8747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Los dos </a:t>
            </a:r>
            <a:r>
              <a:rPr lang="en-US" sz="3600" dirty="0" err="1" smtClean="0">
                <a:solidFill>
                  <a:srgbClr val="FF0000"/>
                </a:solidFill>
              </a:rPr>
              <a:t>tiempos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pasados</a:t>
            </a:r>
            <a:r>
              <a:rPr lang="en-US" sz="3600" dirty="0" smtClean="0">
                <a:solidFill>
                  <a:srgbClr val="FF0000"/>
                </a:solidFill>
              </a:rPr>
              <a:t> en </a:t>
            </a:r>
            <a:r>
              <a:rPr lang="en-US" sz="3600" dirty="0" err="1" smtClean="0">
                <a:solidFill>
                  <a:srgbClr val="FF0000"/>
                </a:solidFill>
              </a:rPr>
              <a:t>espa</a:t>
            </a:r>
            <a:r>
              <a:rPr lang="en-US" sz="3600" dirty="0" err="1" smtClean="0">
                <a:solidFill>
                  <a:srgbClr val="FF0000"/>
                </a:solidFill>
              </a:rPr>
              <a:t>ñol</a:t>
            </a:r>
            <a:r>
              <a:rPr lang="en-US" sz="3600" dirty="0" smtClean="0">
                <a:solidFill>
                  <a:srgbClr val="FF0000"/>
                </a:solidFill>
              </a:rPr>
              <a:t> se </a:t>
            </a:r>
            <a:r>
              <a:rPr lang="en-US" sz="3600" dirty="0" err="1" smtClean="0">
                <a:solidFill>
                  <a:srgbClr val="FF0000"/>
                </a:solidFill>
              </a:rPr>
              <a:t>llaman</a:t>
            </a:r>
            <a:r>
              <a:rPr lang="en-US" sz="3600" dirty="0" smtClean="0">
                <a:solidFill>
                  <a:srgbClr val="FF0000"/>
                </a:solidFill>
              </a:rPr>
              <a:t> el </a:t>
            </a:r>
            <a:r>
              <a:rPr lang="en-US" sz="3600" dirty="0" err="1" smtClean="0">
                <a:solidFill>
                  <a:srgbClr val="FF0000"/>
                </a:solidFill>
              </a:rPr>
              <a:t>pretérito</a:t>
            </a:r>
            <a:r>
              <a:rPr lang="en-US" sz="3600" dirty="0" smtClean="0">
                <a:solidFill>
                  <a:srgbClr val="FF0000"/>
                </a:solidFill>
              </a:rPr>
              <a:t> y el </a:t>
            </a:r>
            <a:r>
              <a:rPr lang="en-US" sz="3600" dirty="0" err="1" smtClean="0">
                <a:solidFill>
                  <a:srgbClr val="FF0000"/>
                </a:solidFill>
              </a:rPr>
              <a:t>imperfecto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750" y="2016424"/>
            <a:ext cx="8747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¿</a:t>
            </a:r>
            <a:r>
              <a:rPr lang="en-US" sz="3600" dirty="0" err="1" smtClean="0"/>
              <a:t>Cu</a:t>
            </a:r>
            <a:r>
              <a:rPr lang="en-US" sz="3600" dirty="0" err="1" smtClean="0"/>
              <a:t>ándo</a:t>
            </a:r>
            <a:r>
              <a:rPr lang="en-US" sz="3600" dirty="0" smtClean="0"/>
              <a:t> se </a:t>
            </a:r>
            <a:r>
              <a:rPr lang="en-US" sz="3600" dirty="0" err="1" smtClean="0"/>
              <a:t>usa</a:t>
            </a:r>
            <a:r>
              <a:rPr lang="en-US" sz="3600" dirty="0" smtClean="0"/>
              <a:t> </a:t>
            </a:r>
            <a:r>
              <a:rPr lang="en-US" sz="3600" dirty="0" err="1" smtClean="0"/>
              <a:t>uno</a:t>
            </a:r>
            <a:r>
              <a:rPr lang="en-US" sz="3600" dirty="0" smtClean="0"/>
              <a:t> y </a:t>
            </a:r>
            <a:r>
              <a:rPr lang="en-US" sz="3600" dirty="0" err="1" smtClean="0"/>
              <a:t>cuándo</a:t>
            </a:r>
            <a:r>
              <a:rPr lang="en-US" sz="3600" dirty="0" smtClean="0"/>
              <a:t> se </a:t>
            </a:r>
            <a:r>
              <a:rPr lang="en-US" sz="3600" dirty="0" err="1" smtClean="0"/>
              <a:t>usa</a:t>
            </a:r>
            <a:r>
              <a:rPr lang="en-US" sz="3600" dirty="0" smtClean="0"/>
              <a:t> el </a:t>
            </a:r>
            <a:r>
              <a:rPr lang="en-US" sz="3600" dirty="0" err="1" smtClean="0"/>
              <a:t>otro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11150" y="2662755"/>
            <a:ext cx="87471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EN GENERAL: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El </a:t>
            </a:r>
            <a:r>
              <a:rPr lang="en-US" sz="3200" u="sng" dirty="0" err="1" smtClean="0">
                <a:solidFill>
                  <a:srgbClr val="FF0000"/>
                </a:solidFill>
              </a:rPr>
              <a:t>pre</a:t>
            </a:r>
            <a:r>
              <a:rPr lang="en-US" sz="3200" u="sng" dirty="0" err="1" smtClean="0">
                <a:solidFill>
                  <a:srgbClr val="FF0000"/>
                </a:solidFill>
              </a:rPr>
              <a:t>térito</a:t>
            </a:r>
            <a:r>
              <a:rPr lang="en-US" sz="3200" dirty="0" smtClean="0">
                <a:solidFill>
                  <a:srgbClr val="FF0000"/>
                </a:solidFill>
              </a:rPr>
              <a:t> se </a:t>
            </a:r>
            <a:r>
              <a:rPr lang="en-US" sz="3200" dirty="0" err="1" smtClean="0">
                <a:solidFill>
                  <a:srgbClr val="FF0000"/>
                </a:solidFill>
              </a:rPr>
              <a:t>usa</a:t>
            </a:r>
            <a:r>
              <a:rPr lang="en-US" sz="3200" dirty="0" smtClean="0">
                <a:solidFill>
                  <a:srgbClr val="FF0000"/>
                </a:solidFill>
              </a:rPr>
              <a:t> con </a:t>
            </a:r>
            <a:r>
              <a:rPr lang="en-US" sz="3200" dirty="0" err="1" smtClean="0">
                <a:solidFill>
                  <a:srgbClr val="FF0000"/>
                </a:solidFill>
              </a:rPr>
              <a:t>acciones</a:t>
            </a:r>
            <a:r>
              <a:rPr lang="en-US" sz="3200" dirty="0" smtClean="0">
                <a:solidFill>
                  <a:srgbClr val="FF0000"/>
                </a:solidFill>
              </a:rPr>
              <a:t> en el </a:t>
            </a:r>
            <a:r>
              <a:rPr lang="en-US" sz="3200" u="sng" dirty="0" err="1" smtClean="0">
                <a:solidFill>
                  <a:srgbClr val="FF0000"/>
                </a:solidFill>
              </a:rPr>
              <a:t>pasado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que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smtClean="0">
                <a:solidFill>
                  <a:srgbClr val="FF0000"/>
                </a:solidFill>
              </a:rPr>
              <a:t>se </a:t>
            </a:r>
            <a:r>
              <a:rPr lang="en-US" sz="3200" u="sng" dirty="0" err="1" smtClean="0">
                <a:solidFill>
                  <a:srgbClr val="FF0000"/>
                </a:solidFill>
              </a:rPr>
              <a:t>consideran</a:t>
            </a:r>
            <a:r>
              <a:rPr lang="en-US" sz="3200" u="sng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</a:rPr>
              <a:t>acciones</a:t>
            </a:r>
            <a:r>
              <a:rPr lang="en-US" sz="3200" u="sng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</a:rPr>
              <a:t>realizadas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(completed)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El </a:t>
            </a:r>
            <a:r>
              <a:rPr lang="en-US" sz="3200" u="sng" dirty="0" err="1" smtClean="0">
                <a:solidFill>
                  <a:srgbClr val="FF0000"/>
                </a:solidFill>
              </a:rPr>
              <a:t>imperfecto</a:t>
            </a:r>
            <a:r>
              <a:rPr lang="en-US" sz="3200" dirty="0" smtClean="0">
                <a:solidFill>
                  <a:srgbClr val="FF0000"/>
                </a:solidFill>
              </a:rPr>
              <a:t> se </a:t>
            </a:r>
            <a:r>
              <a:rPr lang="en-US" sz="3200" dirty="0" err="1" smtClean="0">
                <a:solidFill>
                  <a:srgbClr val="FF0000"/>
                </a:solidFill>
              </a:rPr>
              <a:t>usa</a:t>
            </a:r>
            <a:r>
              <a:rPr lang="en-US" sz="3200" dirty="0" smtClean="0">
                <a:solidFill>
                  <a:srgbClr val="FF0000"/>
                </a:solidFill>
              </a:rPr>
              <a:t> con </a:t>
            </a:r>
            <a:r>
              <a:rPr lang="en-US" sz="3200" dirty="0" err="1" smtClean="0">
                <a:solidFill>
                  <a:srgbClr val="FF0000"/>
                </a:solidFill>
              </a:rPr>
              <a:t>acciones</a:t>
            </a:r>
            <a:r>
              <a:rPr lang="en-US" sz="3200" dirty="0" smtClean="0">
                <a:solidFill>
                  <a:srgbClr val="FF0000"/>
                </a:solidFill>
              </a:rPr>
              <a:t> en el </a:t>
            </a:r>
            <a:r>
              <a:rPr lang="en-US" sz="3200" u="sng" dirty="0" err="1" smtClean="0">
                <a:solidFill>
                  <a:srgbClr val="FF0000"/>
                </a:solidFill>
              </a:rPr>
              <a:t>pasado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que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dentro</a:t>
            </a:r>
            <a:r>
              <a:rPr lang="en-US" sz="3200" dirty="0" smtClean="0">
                <a:solidFill>
                  <a:srgbClr val="FF0000"/>
                </a:solidFill>
              </a:rPr>
              <a:t> de </a:t>
            </a:r>
            <a:r>
              <a:rPr lang="en-US" sz="3200" dirty="0" err="1" smtClean="0">
                <a:solidFill>
                  <a:srgbClr val="FF0000"/>
                </a:solidFill>
              </a:rPr>
              <a:t>una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misma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frase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(within a phrase or sentence)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u="sng" dirty="0" smtClean="0">
                <a:solidFill>
                  <a:srgbClr val="FF0000"/>
                </a:solidFill>
              </a:rPr>
              <a:t>no se </a:t>
            </a:r>
            <a:r>
              <a:rPr lang="en-US" sz="3200" u="sng" dirty="0" err="1" smtClean="0">
                <a:solidFill>
                  <a:srgbClr val="FF0000"/>
                </a:solidFill>
              </a:rPr>
              <a:t>consideran</a:t>
            </a:r>
            <a:r>
              <a:rPr lang="en-US" sz="3200" u="sng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</a:rPr>
              <a:t>realizadas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52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750" y="190500"/>
            <a:ext cx="5143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solidFill>
                  <a:srgbClr val="FFFF00"/>
                </a:solidFill>
              </a:rPr>
              <a:t>Por</a:t>
            </a:r>
            <a:r>
              <a:rPr lang="en-US" sz="3600" i="1" dirty="0" smtClean="0">
                <a:solidFill>
                  <a:srgbClr val="FFFF00"/>
                </a:solidFill>
              </a:rPr>
              <a:t> </a:t>
            </a:r>
            <a:r>
              <a:rPr lang="en-US" sz="3600" i="1" dirty="0" err="1" smtClean="0">
                <a:solidFill>
                  <a:srgbClr val="FFFF00"/>
                </a:solidFill>
              </a:rPr>
              <a:t>ejemplo</a:t>
            </a:r>
            <a:r>
              <a:rPr lang="en-US" sz="3600" i="1" dirty="0" smtClean="0">
                <a:solidFill>
                  <a:srgbClr val="FFFF00"/>
                </a:solidFill>
              </a:rPr>
              <a:t>:</a:t>
            </a:r>
            <a:endParaRPr lang="en-US" sz="3600" i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750" y="836831"/>
            <a:ext cx="89852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0000"/>
                </a:solidFill>
              </a:rPr>
              <a:t>El narcotraficante </a:t>
            </a:r>
            <a:r>
              <a:rPr lang="es-ES_tradnl" sz="3200" u="sng" dirty="0" smtClean="0">
                <a:solidFill>
                  <a:srgbClr val="FF0000"/>
                </a:solidFill>
              </a:rPr>
              <a:t>mat</a:t>
            </a:r>
            <a:r>
              <a:rPr lang="es-ES_tradnl" sz="3200" u="sng" dirty="0" smtClean="0">
                <a:solidFill>
                  <a:srgbClr val="FF0000"/>
                </a:solidFill>
              </a:rPr>
              <a:t>ó</a:t>
            </a:r>
            <a:r>
              <a:rPr lang="es-ES_tradnl" sz="3200" dirty="0" smtClean="0">
                <a:solidFill>
                  <a:srgbClr val="FF0000"/>
                </a:solidFill>
              </a:rPr>
              <a:t> a una mujer policía anoche.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751" y="1392239"/>
            <a:ext cx="89852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drug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dealer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killed</a:t>
            </a:r>
            <a:r>
              <a:rPr lang="es-ES_tradnl" sz="3200" dirty="0" smtClean="0"/>
              <a:t> a </a:t>
            </a:r>
            <a:r>
              <a:rPr lang="es-ES_tradnl" sz="3200" dirty="0" err="1" smtClean="0"/>
              <a:t>female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police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officer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last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night</a:t>
            </a:r>
            <a:r>
              <a:rPr lang="es-ES_tradnl" sz="3200" dirty="0" smtClean="0"/>
              <a:t>.</a:t>
            </a:r>
            <a:endParaRPr lang="es-ES_tradnl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58751" y="2469457"/>
            <a:ext cx="89852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FF00"/>
                </a:solidFill>
              </a:rPr>
              <a:t>**Aqu</a:t>
            </a:r>
            <a:r>
              <a:rPr lang="es-ES_tradnl" sz="3200" dirty="0" smtClean="0">
                <a:solidFill>
                  <a:srgbClr val="FFFF00"/>
                </a:solidFill>
              </a:rPr>
              <a:t>í se usa el </a:t>
            </a:r>
            <a:r>
              <a:rPr lang="es-ES_tradnl" sz="3200" u="sng" dirty="0" smtClean="0">
                <a:solidFill>
                  <a:srgbClr val="FFFF00"/>
                </a:solidFill>
              </a:rPr>
              <a:t>pretérito</a:t>
            </a:r>
            <a:r>
              <a:rPr lang="es-ES_tradnl" sz="3200" dirty="0" smtClean="0">
                <a:solidFill>
                  <a:srgbClr val="FFFF00"/>
                </a:solidFill>
              </a:rPr>
              <a:t> porque es una acción </a:t>
            </a:r>
            <a:r>
              <a:rPr lang="es-ES_tradnl" sz="3200" u="sng" dirty="0" smtClean="0">
                <a:solidFill>
                  <a:srgbClr val="FFFF00"/>
                </a:solidFill>
              </a:rPr>
              <a:t>realizada</a:t>
            </a:r>
            <a:r>
              <a:rPr lang="es-ES_tradnl" sz="3200" dirty="0" smtClean="0">
                <a:solidFill>
                  <a:srgbClr val="FFFF00"/>
                </a:solidFill>
              </a:rPr>
              <a:t>**</a:t>
            </a:r>
            <a:endParaRPr lang="es-ES_tradnl" sz="3200" u="sng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750" y="4215094"/>
            <a:ext cx="89852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0000"/>
                </a:solidFill>
              </a:rPr>
              <a:t>La victima </a:t>
            </a:r>
            <a:r>
              <a:rPr lang="es-ES_tradnl" sz="3200" u="sng" dirty="0" smtClean="0">
                <a:solidFill>
                  <a:srgbClr val="FF0000"/>
                </a:solidFill>
              </a:rPr>
              <a:t>ten</a:t>
            </a:r>
            <a:r>
              <a:rPr lang="es-ES_tradnl" sz="3200" u="sng" dirty="0" smtClean="0">
                <a:solidFill>
                  <a:srgbClr val="FF0000"/>
                </a:solidFill>
              </a:rPr>
              <a:t>ía</a:t>
            </a:r>
            <a:r>
              <a:rPr lang="es-ES_tradnl" sz="3200" dirty="0" smtClean="0">
                <a:solidFill>
                  <a:srgbClr val="FF0000"/>
                </a:solidFill>
              </a:rPr>
              <a:t> treinta años. 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750" y="3594300"/>
            <a:ext cx="89852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victim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was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thirty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years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old</a:t>
            </a:r>
            <a:r>
              <a:rPr lang="es-ES_tradnl" sz="3200" dirty="0" smtClean="0"/>
              <a:t>.</a:t>
            </a:r>
            <a:endParaRPr lang="es-ES_tradnl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58750" y="4890724"/>
            <a:ext cx="89852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FF00"/>
                </a:solidFill>
              </a:rPr>
              <a:t>**Aqu</a:t>
            </a:r>
            <a:r>
              <a:rPr lang="es-ES_tradnl" sz="3200" dirty="0" smtClean="0">
                <a:solidFill>
                  <a:srgbClr val="FFFF00"/>
                </a:solidFill>
              </a:rPr>
              <a:t>í se usa el </a:t>
            </a:r>
            <a:r>
              <a:rPr lang="es-ES_tradnl" sz="3200" u="sng" dirty="0" smtClean="0">
                <a:solidFill>
                  <a:srgbClr val="FFFF00"/>
                </a:solidFill>
              </a:rPr>
              <a:t>imperfecto</a:t>
            </a:r>
            <a:r>
              <a:rPr lang="es-ES_tradnl" sz="3200" dirty="0" smtClean="0">
                <a:solidFill>
                  <a:srgbClr val="FFFF00"/>
                </a:solidFill>
              </a:rPr>
              <a:t> porque la edad (</a:t>
            </a:r>
            <a:r>
              <a:rPr lang="es-ES_tradnl" sz="3200" dirty="0" err="1" smtClean="0">
                <a:solidFill>
                  <a:srgbClr val="FFFF00"/>
                </a:solidFill>
              </a:rPr>
              <a:t>age</a:t>
            </a:r>
            <a:r>
              <a:rPr lang="es-ES_tradnl" sz="3200" dirty="0" smtClean="0">
                <a:solidFill>
                  <a:srgbClr val="FFFF00"/>
                </a:solidFill>
              </a:rPr>
              <a:t>) </a:t>
            </a:r>
            <a:r>
              <a:rPr lang="es-ES_tradnl" sz="3200" u="sng" dirty="0" smtClean="0">
                <a:solidFill>
                  <a:srgbClr val="FFFF00"/>
                </a:solidFill>
              </a:rPr>
              <a:t>no se considera una acción realizada</a:t>
            </a:r>
            <a:r>
              <a:rPr lang="es-ES_tradnl" sz="3200" dirty="0" smtClean="0">
                <a:solidFill>
                  <a:srgbClr val="FFFF00"/>
                </a:solidFill>
              </a:rPr>
              <a:t>**</a:t>
            </a:r>
            <a:endParaRPr lang="es-ES_tradnl" sz="32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185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1150" y="238562"/>
            <a:ext cx="8747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err="1" smtClean="0">
                <a:solidFill>
                  <a:srgbClr val="FFFF00"/>
                </a:solidFill>
              </a:rPr>
              <a:t>Tenga</a:t>
            </a:r>
            <a:r>
              <a:rPr lang="en-US" sz="5400" u="sng" dirty="0" smtClean="0">
                <a:solidFill>
                  <a:srgbClr val="FFFF00"/>
                </a:solidFill>
              </a:rPr>
              <a:t> en </a:t>
            </a:r>
            <a:r>
              <a:rPr lang="en-US" sz="5400" u="sng" dirty="0" err="1" smtClean="0">
                <a:solidFill>
                  <a:srgbClr val="FFFF00"/>
                </a:solidFill>
              </a:rPr>
              <a:t>cuenta</a:t>
            </a:r>
            <a:r>
              <a:rPr lang="en-US" sz="5400" u="sng" dirty="0" smtClean="0">
                <a:solidFill>
                  <a:srgbClr val="FFFF00"/>
                </a:solidFill>
              </a:rPr>
              <a:t>:</a:t>
            </a:r>
            <a:endParaRPr lang="en-US" sz="5400" u="sng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1150" y="1314292"/>
            <a:ext cx="87471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FF00"/>
                </a:solidFill>
              </a:rPr>
              <a:t>Esas</a:t>
            </a:r>
            <a:r>
              <a:rPr lang="en-US" sz="4800" dirty="0" smtClean="0">
                <a:solidFill>
                  <a:srgbClr val="FFFF00"/>
                </a:solidFill>
              </a:rPr>
              <a:t> son </a:t>
            </a:r>
            <a:r>
              <a:rPr lang="en-US" sz="4800" dirty="0" err="1" smtClean="0">
                <a:solidFill>
                  <a:srgbClr val="FFFF00"/>
                </a:solidFill>
              </a:rPr>
              <a:t>las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</a:rPr>
              <a:t>reglas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r>
              <a:rPr lang="en-US" sz="4800" dirty="0" smtClean="0">
                <a:solidFill>
                  <a:srgbClr val="FFFF00"/>
                </a:solidFill>
              </a:rPr>
              <a:t>“</a:t>
            </a:r>
            <a:r>
              <a:rPr lang="en-US" sz="4800" dirty="0" err="1" smtClean="0">
                <a:solidFill>
                  <a:srgbClr val="FFFF00"/>
                </a:solidFill>
              </a:rPr>
              <a:t>generales</a:t>
            </a:r>
            <a:r>
              <a:rPr lang="en-US" sz="4800" dirty="0" smtClean="0">
                <a:solidFill>
                  <a:srgbClr val="FFFF00"/>
                </a:solidFill>
              </a:rPr>
              <a:t>”. </a:t>
            </a:r>
            <a:r>
              <a:rPr lang="en-US" sz="4800" dirty="0" err="1" smtClean="0">
                <a:solidFill>
                  <a:srgbClr val="FFFF00"/>
                </a:solidFill>
              </a:rPr>
              <a:t>También</a:t>
            </a:r>
            <a:r>
              <a:rPr lang="en-US" sz="4800" dirty="0" smtClean="0">
                <a:solidFill>
                  <a:srgbClr val="FFFF00"/>
                </a:solidFill>
              </a:rPr>
              <a:t> hay </a:t>
            </a:r>
            <a:r>
              <a:rPr lang="en-US" sz="4800" dirty="0" err="1" smtClean="0">
                <a:solidFill>
                  <a:srgbClr val="FFFF00"/>
                </a:solidFill>
              </a:rPr>
              <a:t>casos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r>
              <a:rPr lang="en-US" sz="4800" i="1" u="sng" dirty="0" err="1" smtClean="0">
                <a:solidFill>
                  <a:srgbClr val="FFFF00"/>
                </a:solidFill>
              </a:rPr>
              <a:t>específicos</a:t>
            </a:r>
            <a:r>
              <a:rPr lang="en-US" sz="4800" dirty="0" smtClean="0">
                <a:solidFill>
                  <a:srgbClr val="FFFF00"/>
                </a:solidFill>
              </a:rPr>
              <a:t> en los </a:t>
            </a:r>
            <a:r>
              <a:rPr lang="en-US" sz="4800" dirty="0" err="1" smtClean="0">
                <a:solidFill>
                  <a:srgbClr val="FFFF00"/>
                </a:solidFill>
              </a:rPr>
              <a:t>que</a:t>
            </a:r>
            <a:r>
              <a:rPr lang="en-US" sz="4800" dirty="0" smtClean="0">
                <a:solidFill>
                  <a:srgbClr val="FFFF00"/>
                </a:solidFill>
              </a:rPr>
              <a:t> se </a:t>
            </a:r>
            <a:r>
              <a:rPr lang="en-US" sz="4800" dirty="0" err="1" smtClean="0">
                <a:solidFill>
                  <a:srgbClr val="FFFF00"/>
                </a:solidFill>
              </a:rPr>
              <a:t>usa</a:t>
            </a:r>
            <a:r>
              <a:rPr lang="en-US" sz="4800" dirty="0" smtClean="0">
                <a:solidFill>
                  <a:srgbClr val="FFFF00"/>
                </a:solidFill>
              </a:rPr>
              <a:t> o </a:t>
            </a:r>
            <a:r>
              <a:rPr lang="en-US" sz="4800" dirty="0" err="1" smtClean="0">
                <a:solidFill>
                  <a:srgbClr val="FFFF00"/>
                </a:solidFill>
              </a:rPr>
              <a:t>pretérito</a:t>
            </a:r>
            <a:r>
              <a:rPr lang="en-US" sz="4800" dirty="0" smtClean="0">
                <a:solidFill>
                  <a:srgbClr val="FFFF00"/>
                </a:solidFill>
              </a:rPr>
              <a:t> o </a:t>
            </a:r>
            <a:r>
              <a:rPr lang="en-US" sz="4800" dirty="0" err="1" smtClean="0">
                <a:solidFill>
                  <a:srgbClr val="FFFF00"/>
                </a:solidFill>
              </a:rPr>
              <a:t>imperfecto</a:t>
            </a:r>
            <a:r>
              <a:rPr lang="en-US" sz="4800" dirty="0" smtClean="0">
                <a:solidFill>
                  <a:srgbClr val="FFFF00"/>
                </a:solidFill>
              </a:rPr>
              <a:t>.  </a:t>
            </a:r>
            <a:r>
              <a:rPr lang="en-US" sz="4800" dirty="0" err="1" smtClean="0">
                <a:solidFill>
                  <a:srgbClr val="FFFF00"/>
                </a:solidFill>
              </a:rPr>
              <a:t>Ahora</a:t>
            </a:r>
            <a:r>
              <a:rPr lang="en-US" sz="4800" dirty="0" smtClean="0">
                <a:solidFill>
                  <a:srgbClr val="FFFF00"/>
                </a:solidFill>
              </a:rPr>
              <a:t>, </a:t>
            </a:r>
            <a:r>
              <a:rPr lang="en-US" sz="4800" dirty="0" err="1" smtClean="0">
                <a:solidFill>
                  <a:srgbClr val="FFFF00"/>
                </a:solidFill>
              </a:rPr>
              <a:t>usted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</a:rPr>
              <a:t>va</a:t>
            </a:r>
            <a:r>
              <a:rPr lang="en-US" sz="4800" dirty="0" smtClean="0">
                <a:solidFill>
                  <a:srgbClr val="FFFF00"/>
                </a:solidFill>
              </a:rPr>
              <a:t> a </a:t>
            </a:r>
            <a:r>
              <a:rPr lang="en-US" sz="4800" dirty="0" err="1" smtClean="0">
                <a:solidFill>
                  <a:srgbClr val="FFFF00"/>
                </a:solidFill>
              </a:rPr>
              <a:t>repasar</a:t>
            </a:r>
            <a:r>
              <a:rPr lang="en-US" sz="4800" dirty="0" smtClean="0">
                <a:solidFill>
                  <a:srgbClr val="FFFF00"/>
                </a:solidFill>
              </a:rPr>
              <a:t> el </a:t>
            </a:r>
            <a:r>
              <a:rPr lang="en-US" sz="4800" u="sng" dirty="0" err="1" smtClean="0">
                <a:solidFill>
                  <a:srgbClr val="FFFF00"/>
                </a:solidFill>
              </a:rPr>
              <a:t>imperfecto</a:t>
            </a:r>
            <a:r>
              <a:rPr lang="en-US" sz="4800" dirty="0" smtClean="0">
                <a:solidFill>
                  <a:srgbClr val="FFFF00"/>
                </a:solidFill>
              </a:rPr>
              <a:t>.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921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3625" y="47625"/>
            <a:ext cx="736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 smtClean="0">
                <a:solidFill>
                  <a:srgbClr val="FFFF00"/>
                </a:solidFill>
              </a:rPr>
              <a:t>Conjugaciones</a:t>
            </a:r>
            <a:r>
              <a:rPr lang="en-US" sz="4000" u="sng" dirty="0" smtClean="0">
                <a:solidFill>
                  <a:srgbClr val="FFFF00"/>
                </a:solidFill>
              </a:rPr>
              <a:t> del </a:t>
            </a:r>
            <a:r>
              <a:rPr lang="en-US" sz="4000" u="sng" dirty="0" err="1" smtClean="0">
                <a:solidFill>
                  <a:srgbClr val="FFFF00"/>
                </a:solidFill>
              </a:rPr>
              <a:t>Imperfecto</a:t>
            </a:r>
            <a:endParaRPr lang="en-US" sz="4000" u="sng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3625" y="726797"/>
            <a:ext cx="736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6600"/>
                </a:solidFill>
              </a:rPr>
              <a:t>Verbos</a:t>
            </a:r>
            <a:r>
              <a:rPr lang="en-US" sz="3200" dirty="0" smtClean="0">
                <a:solidFill>
                  <a:srgbClr val="FF6600"/>
                </a:solidFill>
              </a:rPr>
              <a:t> </a:t>
            </a:r>
            <a:r>
              <a:rPr lang="en-US" sz="3200" dirty="0" err="1" smtClean="0">
                <a:solidFill>
                  <a:srgbClr val="FF6600"/>
                </a:solidFill>
              </a:rPr>
              <a:t>regulares</a:t>
            </a:r>
            <a:r>
              <a:rPr lang="en-US" sz="3200" dirty="0" smtClean="0">
                <a:solidFill>
                  <a:srgbClr val="FF6600"/>
                </a:solidFill>
              </a:rPr>
              <a:t>:</a:t>
            </a:r>
            <a:endParaRPr lang="en-US" sz="3200" dirty="0">
              <a:solidFill>
                <a:srgbClr val="FF66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08125" y="2032000"/>
            <a:ext cx="0" cy="34766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978650" y="2032000"/>
            <a:ext cx="0" cy="34766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12762" y="3041650"/>
            <a:ext cx="1990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12762" y="4400550"/>
            <a:ext cx="1990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983287" y="3041650"/>
            <a:ext cx="1990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983287" y="4400550"/>
            <a:ext cx="1990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2762" y="1285875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-AR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83287" y="139065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-ER / -IR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5401" y="2320925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-ABA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345440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-ABAS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39688" y="466090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-ABA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11287" y="2320925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</a:t>
            </a:r>
            <a:r>
              <a:rPr lang="en-US" sz="2800" dirty="0" smtClean="0">
                <a:solidFill>
                  <a:srgbClr val="FF0000"/>
                </a:solidFill>
              </a:rPr>
              <a:t>ÁBAMOS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11287" y="345440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-ABAIS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57324" y="466090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-ABAN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41962" y="2320925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</a:t>
            </a:r>
            <a:r>
              <a:rPr lang="en-US" sz="2800" dirty="0" smtClean="0">
                <a:solidFill>
                  <a:srgbClr val="FF0000"/>
                </a:solidFill>
              </a:rPr>
              <a:t>ÍA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67363" y="345440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</a:t>
            </a:r>
            <a:r>
              <a:rPr lang="en-US" sz="2800" dirty="0" smtClean="0">
                <a:solidFill>
                  <a:srgbClr val="FF0000"/>
                </a:solidFill>
              </a:rPr>
              <a:t>ÍAS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27675" y="466090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-ÍA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78650" y="2320925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</a:t>
            </a:r>
            <a:r>
              <a:rPr lang="en-US" sz="2800" dirty="0" smtClean="0">
                <a:solidFill>
                  <a:srgbClr val="FF0000"/>
                </a:solidFill>
              </a:rPr>
              <a:t>ÍAMOS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78650" y="345440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</a:t>
            </a:r>
            <a:r>
              <a:rPr lang="en-US" sz="2800" dirty="0" smtClean="0">
                <a:solidFill>
                  <a:srgbClr val="FF0000"/>
                </a:solidFill>
              </a:rPr>
              <a:t>ÍAIS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24687" y="466090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</a:t>
            </a:r>
            <a:r>
              <a:rPr lang="en-US" sz="2800" dirty="0" smtClean="0">
                <a:solidFill>
                  <a:srgbClr val="FF0000"/>
                </a:solidFill>
              </a:rPr>
              <a:t>ÍAN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055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" y="-3453"/>
            <a:ext cx="89693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***En el </a:t>
            </a:r>
            <a:r>
              <a:rPr lang="en-US" sz="3200" dirty="0" err="1" smtClean="0">
                <a:solidFill>
                  <a:srgbClr val="FF6600"/>
                </a:solidFill>
              </a:rPr>
              <a:t>imperfecto</a:t>
            </a:r>
            <a:r>
              <a:rPr lang="en-US" sz="3200" dirty="0" smtClean="0">
                <a:solidFill>
                  <a:srgbClr val="FF6600"/>
                </a:solidFill>
              </a:rPr>
              <a:t>, </a:t>
            </a:r>
            <a:r>
              <a:rPr lang="en-US" sz="3200" dirty="0" err="1" smtClean="0">
                <a:solidFill>
                  <a:srgbClr val="FF6600"/>
                </a:solidFill>
              </a:rPr>
              <a:t>solamente</a:t>
            </a:r>
            <a:r>
              <a:rPr lang="en-US" sz="3200" dirty="0" smtClean="0">
                <a:solidFill>
                  <a:srgbClr val="FF6600"/>
                </a:solidFill>
              </a:rPr>
              <a:t> hay </a:t>
            </a:r>
            <a:r>
              <a:rPr lang="en-US" sz="3200" dirty="0" err="1" smtClean="0">
                <a:solidFill>
                  <a:srgbClr val="FF6600"/>
                </a:solidFill>
              </a:rPr>
              <a:t>tres</a:t>
            </a:r>
            <a:r>
              <a:rPr lang="en-US" sz="3200" dirty="0" smtClean="0">
                <a:solidFill>
                  <a:srgbClr val="FF6600"/>
                </a:solidFill>
              </a:rPr>
              <a:t> </a:t>
            </a:r>
            <a:r>
              <a:rPr lang="en-US" sz="3200" dirty="0" err="1" smtClean="0">
                <a:solidFill>
                  <a:srgbClr val="FF6600"/>
                </a:solidFill>
              </a:rPr>
              <a:t>verbos</a:t>
            </a:r>
            <a:r>
              <a:rPr lang="en-US" sz="3200" dirty="0" smtClean="0">
                <a:solidFill>
                  <a:srgbClr val="FF6600"/>
                </a:solidFill>
              </a:rPr>
              <a:t> </a:t>
            </a:r>
            <a:r>
              <a:rPr lang="en-US" sz="3200" dirty="0" err="1" smtClean="0">
                <a:solidFill>
                  <a:srgbClr val="FF6600"/>
                </a:solidFill>
              </a:rPr>
              <a:t>irregulares</a:t>
            </a:r>
            <a:r>
              <a:rPr lang="en-US" sz="3200" dirty="0">
                <a:solidFill>
                  <a:srgbClr val="FF6600"/>
                </a:solidFill>
              </a:rPr>
              <a:t>:</a:t>
            </a:r>
            <a:r>
              <a:rPr lang="en-US" sz="3200" dirty="0" smtClean="0">
                <a:solidFill>
                  <a:srgbClr val="FF6600"/>
                </a:solidFill>
              </a:rPr>
              <a:t> </a:t>
            </a:r>
            <a:endParaRPr lang="en-US" sz="3200" dirty="0">
              <a:solidFill>
                <a:srgbClr val="FF66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11250" y="2174875"/>
            <a:ext cx="0" cy="34766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15887" y="3184525"/>
            <a:ext cx="1990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15887" y="4543425"/>
            <a:ext cx="1990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5887" y="1428750"/>
            <a:ext cx="2106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Ver</a:t>
            </a:r>
            <a:r>
              <a:rPr lang="en-US" sz="2800" dirty="0" smtClean="0">
                <a:solidFill>
                  <a:srgbClr val="FF0000"/>
                </a:solidFill>
              </a:rPr>
              <a:t> – To see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22276" y="246380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Ve</a:t>
            </a:r>
            <a:r>
              <a:rPr lang="en-US" sz="2800" dirty="0" err="1" smtClean="0">
                <a:solidFill>
                  <a:srgbClr val="FF0000"/>
                </a:solidFill>
              </a:rPr>
              <a:t>ía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96875" y="3597275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Ve</a:t>
            </a:r>
            <a:r>
              <a:rPr lang="en-US" sz="2800" dirty="0" err="1" smtClean="0">
                <a:solidFill>
                  <a:srgbClr val="FF0000"/>
                </a:solidFill>
              </a:rPr>
              <a:t>ías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436563" y="4803775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Ve</a:t>
            </a:r>
            <a:r>
              <a:rPr lang="en-US" sz="2800" dirty="0" err="1" smtClean="0">
                <a:solidFill>
                  <a:srgbClr val="FF0000"/>
                </a:solidFill>
              </a:rPr>
              <a:t>ía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14412" y="246380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Ve</a:t>
            </a:r>
            <a:r>
              <a:rPr lang="en-US" sz="2800" dirty="0" err="1" smtClean="0">
                <a:solidFill>
                  <a:srgbClr val="FF0000"/>
                </a:solidFill>
              </a:rPr>
              <a:t>íamos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14412" y="3597275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Ve</a:t>
            </a:r>
            <a:r>
              <a:rPr lang="en-US" sz="2800" dirty="0" err="1" smtClean="0">
                <a:solidFill>
                  <a:srgbClr val="FF0000"/>
                </a:solidFill>
              </a:rPr>
              <a:t>íais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65199" y="4803775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Ve</a:t>
            </a:r>
            <a:r>
              <a:rPr lang="en-US" sz="2800" dirty="0" err="1" smtClean="0">
                <a:solidFill>
                  <a:srgbClr val="FF0000"/>
                </a:solidFill>
              </a:rPr>
              <a:t>ían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7385050" y="2177395"/>
            <a:ext cx="0" cy="34766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389687" y="3187045"/>
            <a:ext cx="1990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389687" y="4545945"/>
            <a:ext cx="1990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389687" y="143127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Ir</a:t>
            </a:r>
            <a:r>
              <a:rPr lang="en-US" sz="2800" dirty="0" smtClean="0">
                <a:solidFill>
                  <a:srgbClr val="FF0000"/>
                </a:solidFill>
              </a:rPr>
              <a:t> – To go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51524" y="246632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Iba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76925" y="3599795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Ibas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37237" y="4806295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Iba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88212" y="246632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Íbamos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88212" y="3599795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Ibais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34249" y="4806295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Iban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487861" y="2174875"/>
            <a:ext cx="0" cy="34766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492498" y="3184525"/>
            <a:ext cx="1990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492498" y="4543425"/>
            <a:ext cx="1990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92498" y="142875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Ser</a:t>
            </a:r>
            <a:r>
              <a:rPr lang="en-US" sz="2800" dirty="0" smtClean="0">
                <a:solidFill>
                  <a:srgbClr val="FF0000"/>
                </a:solidFill>
              </a:rPr>
              <a:t> – To be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54335" y="246380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Era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79736" y="3597275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Eras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40048" y="4803775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Era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91023" y="2463800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Éramos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91023" y="3597275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Erais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37060" y="4803775"/>
            <a:ext cx="188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Eran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340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875" y="2286437"/>
            <a:ext cx="874712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>
                <a:solidFill>
                  <a:srgbClr val="FFFF00"/>
                </a:solidFill>
              </a:rPr>
              <a:t>¿</a:t>
            </a:r>
            <a:r>
              <a:rPr lang="en-US" sz="5400" u="sng" dirty="0" err="1" smtClean="0">
                <a:solidFill>
                  <a:srgbClr val="FFFF00"/>
                </a:solidFill>
              </a:rPr>
              <a:t>Cu</a:t>
            </a:r>
            <a:r>
              <a:rPr lang="en-US" sz="5400" u="sng" dirty="0" err="1" smtClean="0">
                <a:solidFill>
                  <a:srgbClr val="FFFF00"/>
                </a:solidFill>
              </a:rPr>
              <a:t>ándo</a:t>
            </a:r>
            <a:r>
              <a:rPr lang="en-US" sz="5400" u="sng" dirty="0" smtClean="0">
                <a:solidFill>
                  <a:srgbClr val="FFFF00"/>
                </a:solidFill>
              </a:rPr>
              <a:t> y </a:t>
            </a:r>
            <a:r>
              <a:rPr lang="en-US" sz="5400" u="sng" dirty="0" err="1" smtClean="0">
                <a:solidFill>
                  <a:srgbClr val="FFFF00"/>
                </a:solidFill>
              </a:rPr>
              <a:t>por</a:t>
            </a:r>
            <a:r>
              <a:rPr lang="en-US" sz="5400" u="sng" dirty="0" smtClean="0">
                <a:solidFill>
                  <a:srgbClr val="FFFF00"/>
                </a:solidFill>
              </a:rPr>
              <a:t> </a:t>
            </a:r>
            <a:r>
              <a:rPr lang="en-US" sz="5400" u="sng" dirty="0" err="1" smtClean="0">
                <a:solidFill>
                  <a:srgbClr val="FFFF00"/>
                </a:solidFill>
              </a:rPr>
              <a:t>qué</a:t>
            </a:r>
            <a:r>
              <a:rPr lang="en-US" sz="5400" u="sng" dirty="0" smtClean="0">
                <a:solidFill>
                  <a:srgbClr val="FFFF00"/>
                </a:solidFill>
              </a:rPr>
              <a:t> se </a:t>
            </a:r>
            <a:r>
              <a:rPr lang="en-US" sz="5400" u="sng" dirty="0" err="1" smtClean="0">
                <a:solidFill>
                  <a:srgbClr val="FFFF00"/>
                </a:solidFill>
              </a:rPr>
              <a:t>utiliza</a:t>
            </a:r>
            <a:r>
              <a:rPr lang="en-US" sz="5400" u="sng" dirty="0" smtClean="0">
                <a:solidFill>
                  <a:srgbClr val="FFFF00"/>
                </a:solidFill>
              </a:rPr>
              <a:t> el IMPERFECTO?</a:t>
            </a:r>
            <a:endParaRPr lang="en-US" sz="54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352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25" y="127000"/>
            <a:ext cx="8921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Raz</a:t>
            </a:r>
            <a:r>
              <a:rPr lang="en-US" sz="3200" dirty="0" err="1" smtClean="0"/>
              <a:t>ón</a:t>
            </a:r>
            <a:r>
              <a:rPr lang="en-US" sz="3200" dirty="0" smtClean="0"/>
              <a:t> </a:t>
            </a:r>
            <a:r>
              <a:rPr lang="en-US" sz="3200" dirty="0" err="1" smtClean="0"/>
              <a:t>número</a:t>
            </a:r>
            <a:r>
              <a:rPr lang="en-US" sz="3200" dirty="0" smtClean="0"/>
              <a:t> 1: Para </a:t>
            </a:r>
            <a:r>
              <a:rPr lang="en-US" sz="3200" dirty="0" err="1" smtClean="0"/>
              <a:t>hablar</a:t>
            </a:r>
            <a:r>
              <a:rPr lang="en-US" sz="3200" dirty="0" smtClean="0"/>
              <a:t> de </a:t>
            </a:r>
            <a:r>
              <a:rPr lang="en-US" sz="3200" dirty="0" err="1" smtClean="0"/>
              <a:t>acciones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repetían</a:t>
            </a:r>
            <a:r>
              <a:rPr lang="en-US" sz="3200" dirty="0" smtClean="0"/>
              <a:t> </a:t>
            </a:r>
            <a:r>
              <a:rPr lang="en-US" sz="3200" dirty="0" err="1" smtClean="0"/>
              <a:t>habitualmente</a:t>
            </a:r>
            <a:r>
              <a:rPr lang="en-US" sz="3200" dirty="0" smtClean="0"/>
              <a:t> en el </a:t>
            </a:r>
            <a:r>
              <a:rPr lang="en-US" sz="3200" dirty="0" err="1" smtClean="0"/>
              <a:t>pasado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52500" y="1204218"/>
            <a:ext cx="7699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En </a:t>
            </a:r>
            <a:r>
              <a:rPr lang="en-US" sz="2400" dirty="0" err="1" smtClean="0">
                <a:solidFill>
                  <a:srgbClr val="FFFF00"/>
                </a:solidFill>
              </a:rPr>
              <a:t>ingl</a:t>
            </a:r>
            <a:r>
              <a:rPr lang="en-US" sz="2400" dirty="0" err="1" smtClean="0">
                <a:solidFill>
                  <a:srgbClr val="FFFF00"/>
                </a:solidFill>
              </a:rPr>
              <a:t>és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es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igual</a:t>
            </a:r>
            <a:r>
              <a:rPr lang="en-US" sz="2400" dirty="0" smtClean="0">
                <a:solidFill>
                  <a:srgbClr val="FFFF00"/>
                </a:solidFill>
              </a:rPr>
              <a:t> a </a:t>
            </a:r>
            <a:r>
              <a:rPr lang="en-US" sz="2400" dirty="0" err="1" smtClean="0">
                <a:solidFill>
                  <a:srgbClr val="FFFF00"/>
                </a:solidFill>
              </a:rPr>
              <a:t>decir</a:t>
            </a:r>
            <a:r>
              <a:rPr lang="en-US" sz="2400" dirty="0" smtClean="0">
                <a:solidFill>
                  <a:srgbClr val="FFFF00"/>
                </a:solidFill>
              </a:rPr>
              <a:t> “used to _______”, “would always _______”, etc.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625" y="2185496"/>
            <a:ext cx="87947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</a:rPr>
              <a:t>El </a:t>
            </a:r>
            <a:r>
              <a:rPr lang="en-US" sz="2800" dirty="0" err="1" smtClean="0">
                <a:solidFill>
                  <a:srgbClr val="FF6600"/>
                </a:solidFill>
              </a:rPr>
              <a:t>ladr</a:t>
            </a:r>
            <a:r>
              <a:rPr lang="en-US" sz="2800" dirty="0" err="1" smtClean="0">
                <a:solidFill>
                  <a:srgbClr val="FF6600"/>
                </a:solidFill>
              </a:rPr>
              <a:t>ón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tomaba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ventaja</a:t>
            </a:r>
            <a:r>
              <a:rPr lang="en-US" sz="2800" dirty="0" smtClean="0">
                <a:solidFill>
                  <a:srgbClr val="FF6600"/>
                </a:solidFill>
              </a:rPr>
              <a:t> de la </a:t>
            </a:r>
            <a:r>
              <a:rPr lang="en-US" sz="2800" dirty="0" err="1" smtClean="0">
                <a:solidFill>
                  <a:srgbClr val="FF6600"/>
                </a:solidFill>
              </a:rPr>
              <a:t>vida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nocturna</a:t>
            </a:r>
            <a:r>
              <a:rPr lang="en-US" sz="2800" dirty="0" smtClean="0">
                <a:solidFill>
                  <a:srgbClr val="FF6600"/>
                </a:solidFill>
              </a:rPr>
              <a:t> de Buenos Aires; </a:t>
            </a:r>
            <a:r>
              <a:rPr lang="en-US" sz="2800" dirty="0" err="1" smtClean="0">
                <a:solidFill>
                  <a:srgbClr val="FF6600"/>
                </a:solidFill>
              </a:rPr>
              <a:t>siempre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robaba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6600"/>
                </a:solidFill>
              </a:rPr>
              <a:t>con </a:t>
            </a:r>
            <a:r>
              <a:rPr lang="en-US" sz="2800" dirty="0" err="1" smtClean="0">
                <a:solidFill>
                  <a:srgbClr val="FF6600"/>
                </a:solidFill>
              </a:rPr>
              <a:t>cuchillo</a:t>
            </a:r>
            <a:r>
              <a:rPr lang="en-US" sz="2800" dirty="0" smtClean="0">
                <a:solidFill>
                  <a:srgbClr val="FF6600"/>
                </a:solidFill>
              </a:rPr>
              <a:t> a </a:t>
            </a:r>
            <a:r>
              <a:rPr lang="en-US" sz="2800" dirty="0" err="1" smtClean="0">
                <a:solidFill>
                  <a:srgbClr val="FF6600"/>
                </a:solidFill>
              </a:rPr>
              <a:t>mucha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gente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saliendo</a:t>
            </a:r>
            <a:r>
              <a:rPr lang="en-US" sz="2800" dirty="0" smtClean="0">
                <a:solidFill>
                  <a:srgbClr val="FF6600"/>
                </a:solidFill>
              </a:rPr>
              <a:t> de los </a:t>
            </a:r>
            <a:r>
              <a:rPr lang="en-US" sz="2800" dirty="0" err="1" smtClean="0">
                <a:solidFill>
                  <a:srgbClr val="FF6600"/>
                </a:solidFill>
              </a:rPr>
              <a:t>clubes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durante</a:t>
            </a:r>
            <a:r>
              <a:rPr lang="en-US" sz="2800" dirty="0" smtClean="0">
                <a:solidFill>
                  <a:srgbClr val="FF6600"/>
                </a:solidFill>
              </a:rPr>
              <a:t> los </a:t>
            </a:r>
            <a:r>
              <a:rPr lang="en-US" sz="2800" dirty="0" err="1" smtClean="0">
                <a:solidFill>
                  <a:srgbClr val="FF6600"/>
                </a:solidFill>
              </a:rPr>
              <a:t>veranos</a:t>
            </a:r>
            <a:r>
              <a:rPr lang="en-US" sz="2800" dirty="0" smtClean="0">
                <a:solidFill>
                  <a:srgbClr val="FF6600"/>
                </a:solidFill>
              </a:rPr>
              <a:t>. 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4625" y="3843867"/>
            <a:ext cx="87947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366FF"/>
                </a:solidFill>
              </a:rPr>
              <a:t>The thief </a:t>
            </a:r>
            <a:r>
              <a:rPr lang="en-US" sz="2800" dirty="0" smtClean="0">
                <a:solidFill>
                  <a:srgbClr val="FF0000"/>
                </a:solidFill>
              </a:rPr>
              <a:t>used to take </a:t>
            </a:r>
            <a:r>
              <a:rPr lang="en-US" sz="2800" dirty="0" smtClean="0">
                <a:solidFill>
                  <a:srgbClr val="3366FF"/>
                </a:solidFill>
              </a:rPr>
              <a:t>advantage of the nightlife of Buenos Aires; he </a:t>
            </a:r>
            <a:r>
              <a:rPr lang="en-US" sz="2800" dirty="0" smtClean="0">
                <a:solidFill>
                  <a:srgbClr val="FF0000"/>
                </a:solidFill>
              </a:rPr>
              <a:t>would always rob </a:t>
            </a:r>
            <a:r>
              <a:rPr lang="en-US" sz="2800" dirty="0" smtClean="0">
                <a:solidFill>
                  <a:srgbClr val="3366FF"/>
                </a:solidFill>
              </a:rPr>
              <a:t>a lot of people leaving the clubs at knifepoint during the summers.</a:t>
            </a:r>
            <a:endParaRPr lang="en-US" sz="28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950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25" y="127000"/>
            <a:ext cx="89217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Raz</a:t>
            </a:r>
            <a:r>
              <a:rPr lang="en-US" sz="3200" dirty="0" err="1" smtClean="0"/>
              <a:t>ón</a:t>
            </a:r>
            <a:r>
              <a:rPr lang="en-US" sz="3200" dirty="0" smtClean="0"/>
              <a:t> </a:t>
            </a:r>
            <a:r>
              <a:rPr lang="en-US" sz="3200" dirty="0" err="1" smtClean="0"/>
              <a:t>número</a:t>
            </a:r>
            <a:r>
              <a:rPr lang="en-US" sz="3200" dirty="0" smtClean="0"/>
              <a:t> 2: Para </a:t>
            </a:r>
            <a:r>
              <a:rPr lang="en-US" sz="3200" dirty="0" err="1" smtClean="0"/>
              <a:t>hablar</a:t>
            </a:r>
            <a:r>
              <a:rPr lang="en-US" sz="3200" dirty="0" smtClean="0"/>
              <a:t> de la </a:t>
            </a:r>
            <a:r>
              <a:rPr lang="en-US" sz="3200" dirty="0" err="1" smtClean="0"/>
              <a:t>edad</a:t>
            </a:r>
            <a:r>
              <a:rPr lang="en-US" sz="3200" dirty="0" smtClean="0"/>
              <a:t>, o la </a:t>
            </a:r>
            <a:r>
              <a:rPr lang="en-US" sz="3200" dirty="0" err="1" smtClean="0"/>
              <a:t>hora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52500" y="788719"/>
            <a:ext cx="769937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To talk about </a:t>
            </a:r>
            <a:r>
              <a:rPr lang="en-US" sz="2400" dirty="0" smtClean="0">
                <a:solidFill>
                  <a:srgbClr val="FF0000"/>
                </a:solidFill>
              </a:rPr>
              <a:t>age</a:t>
            </a:r>
            <a:r>
              <a:rPr lang="en-US" sz="2400" dirty="0" smtClean="0">
                <a:solidFill>
                  <a:srgbClr val="FFFF00"/>
                </a:solidFill>
              </a:rPr>
              <a:t>, use </a:t>
            </a:r>
            <a:r>
              <a:rPr lang="en-US" sz="2400" dirty="0" smtClean="0">
                <a:solidFill>
                  <a:srgbClr val="FF0000"/>
                </a:solidFill>
              </a:rPr>
              <a:t>TENER</a:t>
            </a:r>
            <a:r>
              <a:rPr lang="en-US" sz="2400" dirty="0" smtClean="0">
                <a:solidFill>
                  <a:srgbClr val="FFFF00"/>
                </a:solidFill>
              </a:rPr>
              <a:t> in the Imperfect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To </a:t>
            </a:r>
            <a:r>
              <a:rPr lang="en-US" sz="2400" dirty="0" smtClean="0">
                <a:solidFill>
                  <a:srgbClr val="FF0000"/>
                </a:solidFill>
              </a:rPr>
              <a:t>tell time in the past</a:t>
            </a:r>
            <a:r>
              <a:rPr lang="en-US" sz="2400" dirty="0" smtClean="0">
                <a:solidFill>
                  <a:srgbClr val="FFFF00"/>
                </a:solidFill>
              </a:rPr>
              <a:t>, use </a:t>
            </a:r>
            <a:r>
              <a:rPr lang="en-US" sz="2400" dirty="0" smtClean="0">
                <a:solidFill>
                  <a:srgbClr val="FF0000"/>
                </a:solidFill>
              </a:rPr>
              <a:t>ERA LA </a:t>
            </a:r>
            <a:r>
              <a:rPr lang="en-US" sz="2400" dirty="0" smtClean="0">
                <a:solidFill>
                  <a:srgbClr val="FFFF00"/>
                </a:solidFill>
              </a:rPr>
              <a:t>or </a:t>
            </a:r>
            <a:r>
              <a:rPr lang="en-US" sz="2400" dirty="0" smtClean="0">
                <a:solidFill>
                  <a:srgbClr val="FF0000"/>
                </a:solidFill>
              </a:rPr>
              <a:t>ERAN LAS </a:t>
            </a:r>
            <a:r>
              <a:rPr lang="en-US" sz="2400" dirty="0" smtClean="0">
                <a:solidFill>
                  <a:srgbClr val="FFFF00"/>
                </a:solidFill>
              </a:rPr>
              <a:t>in the same way that you would use </a:t>
            </a:r>
            <a:r>
              <a:rPr lang="en-US" sz="2400" dirty="0" smtClean="0">
                <a:solidFill>
                  <a:srgbClr val="FF0000"/>
                </a:solidFill>
              </a:rPr>
              <a:t>ES LA </a:t>
            </a:r>
            <a:r>
              <a:rPr lang="en-US" sz="2400" dirty="0" smtClean="0">
                <a:solidFill>
                  <a:srgbClr val="FFFF00"/>
                </a:solidFill>
              </a:rPr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SON LAS </a:t>
            </a:r>
            <a:r>
              <a:rPr lang="en-US" sz="2400" dirty="0" smtClean="0">
                <a:solidFill>
                  <a:srgbClr val="FFFF00"/>
                </a:solidFill>
              </a:rPr>
              <a:t>in the present.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625" y="2185496"/>
            <a:ext cx="87947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Eran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las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tres</a:t>
            </a:r>
            <a:r>
              <a:rPr lang="en-US" sz="2800" dirty="0" smtClean="0">
                <a:solidFill>
                  <a:srgbClr val="FF6600"/>
                </a:solidFill>
              </a:rPr>
              <a:t> de la </a:t>
            </a:r>
            <a:r>
              <a:rPr lang="en-US" sz="2800" dirty="0" err="1" smtClean="0">
                <a:solidFill>
                  <a:srgbClr val="FF6600"/>
                </a:solidFill>
              </a:rPr>
              <a:t>ma</a:t>
            </a:r>
            <a:r>
              <a:rPr lang="en-US" sz="2800" dirty="0" err="1" smtClean="0">
                <a:solidFill>
                  <a:srgbClr val="FF6600"/>
                </a:solidFill>
              </a:rPr>
              <a:t>ñana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cuando</a:t>
            </a:r>
            <a:r>
              <a:rPr lang="en-US" sz="2800" dirty="0" smtClean="0">
                <a:solidFill>
                  <a:srgbClr val="FF6600"/>
                </a:solidFill>
              </a:rPr>
              <a:t> el </a:t>
            </a:r>
            <a:r>
              <a:rPr lang="en-US" sz="2800" dirty="0" err="1" smtClean="0">
                <a:solidFill>
                  <a:srgbClr val="FF6600"/>
                </a:solidFill>
              </a:rPr>
              <a:t>vandalismo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ocurrió</a:t>
            </a:r>
            <a:r>
              <a:rPr lang="en-US" sz="2800" dirty="0" smtClean="0">
                <a:solidFill>
                  <a:srgbClr val="FF6600"/>
                </a:solidFill>
              </a:rPr>
              <a:t>.  El </a:t>
            </a:r>
            <a:r>
              <a:rPr lang="en-US" sz="2800" dirty="0" err="1" smtClean="0">
                <a:solidFill>
                  <a:srgbClr val="FF6600"/>
                </a:solidFill>
              </a:rPr>
              <a:t>sospechoso</a:t>
            </a:r>
            <a:r>
              <a:rPr lang="en-US" sz="2800" dirty="0" smtClean="0">
                <a:solidFill>
                  <a:srgbClr val="FF6600"/>
                </a:solidFill>
              </a:rPr>
              <a:t> (suspect) </a:t>
            </a:r>
            <a:r>
              <a:rPr lang="en-US" sz="2800" dirty="0" err="1" smtClean="0">
                <a:solidFill>
                  <a:srgbClr val="FF0000"/>
                </a:solidFill>
              </a:rPr>
              <a:t>tenía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doce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años</a:t>
            </a:r>
            <a:r>
              <a:rPr lang="en-US" sz="2800" dirty="0" smtClean="0">
                <a:solidFill>
                  <a:srgbClr val="FF6600"/>
                </a:solidFill>
              </a:rPr>
              <a:t>, y </a:t>
            </a:r>
            <a:r>
              <a:rPr lang="en-US" sz="2800" dirty="0" err="1" smtClean="0">
                <a:solidFill>
                  <a:srgbClr val="FF6600"/>
                </a:solidFill>
              </a:rPr>
              <a:t>conocía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err="1" smtClean="0">
                <a:solidFill>
                  <a:srgbClr val="FF6600"/>
                </a:solidFill>
              </a:rPr>
              <a:t>bien</a:t>
            </a:r>
            <a:r>
              <a:rPr lang="en-US" sz="2800" dirty="0" smtClean="0">
                <a:solidFill>
                  <a:srgbClr val="FF6600"/>
                </a:solidFill>
              </a:rPr>
              <a:t> a los </a:t>
            </a:r>
            <a:r>
              <a:rPr lang="en-US" sz="2800" dirty="0" err="1" smtClean="0">
                <a:solidFill>
                  <a:srgbClr val="FF6600"/>
                </a:solidFill>
              </a:rPr>
              <a:t>narcotraficantes</a:t>
            </a:r>
            <a:r>
              <a:rPr lang="en-US" sz="2800" dirty="0" smtClean="0">
                <a:solidFill>
                  <a:srgbClr val="FF6600"/>
                </a:solidFill>
              </a:rPr>
              <a:t> de la </a:t>
            </a:r>
            <a:r>
              <a:rPr lang="en-US" sz="2800" dirty="0" err="1" smtClean="0">
                <a:solidFill>
                  <a:srgbClr val="FF6600"/>
                </a:solidFill>
              </a:rPr>
              <a:t>área</a:t>
            </a:r>
            <a:r>
              <a:rPr lang="en-US" sz="2800" dirty="0" smtClean="0">
                <a:solidFill>
                  <a:srgbClr val="FF6600"/>
                </a:solidFill>
              </a:rPr>
              <a:t>. 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4625" y="3843867"/>
            <a:ext cx="87947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366FF"/>
                </a:solidFill>
              </a:rPr>
              <a:t>It </a:t>
            </a:r>
            <a:r>
              <a:rPr lang="en-US" sz="2800" dirty="0" smtClean="0">
                <a:solidFill>
                  <a:srgbClr val="FF0000"/>
                </a:solidFill>
              </a:rPr>
              <a:t>was</a:t>
            </a:r>
            <a:r>
              <a:rPr lang="en-US" sz="2800" dirty="0" smtClean="0">
                <a:solidFill>
                  <a:srgbClr val="3366FF"/>
                </a:solidFill>
              </a:rPr>
              <a:t> three in the morning when the vandalism occurred.  The suspect </a:t>
            </a:r>
            <a:r>
              <a:rPr lang="en-US" sz="2800" dirty="0" smtClean="0">
                <a:solidFill>
                  <a:srgbClr val="FF0000"/>
                </a:solidFill>
              </a:rPr>
              <a:t>was</a:t>
            </a:r>
            <a:r>
              <a:rPr lang="en-US" sz="2800" dirty="0" smtClean="0">
                <a:solidFill>
                  <a:srgbClr val="3366FF"/>
                </a:solidFill>
              </a:rPr>
              <a:t> twelve years old (</a:t>
            </a:r>
            <a:r>
              <a:rPr lang="en-US" sz="2800" dirty="0" smtClean="0">
                <a:solidFill>
                  <a:srgbClr val="FF0000"/>
                </a:solidFill>
              </a:rPr>
              <a:t>HAD TWELVE YEARS</a:t>
            </a:r>
            <a:r>
              <a:rPr lang="en-US" sz="2800" dirty="0" smtClean="0">
                <a:solidFill>
                  <a:srgbClr val="3366FF"/>
                </a:solidFill>
              </a:rPr>
              <a:t>) and knew the drug traffickers of the area well.</a:t>
            </a:r>
            <a:endParaRPr lang="en-US" sz="28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995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160</TotalTime>
  <Words>771</Words>
  <Application>Microsoft Macintosh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 Black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Braun</dc:creator>
  <cp:lastModifiedBy>Patrick Braun</cp:lastModifiedBy>
  <cp:revision>9</cp:revision>
  <dcterms:created xsi:type="dcterms:W3CDTF">2014-10-28T11:20:26Z</dcterms:created>
  <dcterms:modified xsi:type="dcterms:W3CDTF">2014-10-28T14:00:51Z</dcterms:modified>
</cp:coreProperties>
</file>