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7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2F0F-1FAA-5B48-BF04-4F2B02DF98E7}" type="datetimeFigureOut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8244-EEE6-3044-8DB8-FF0B3C211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2F0F-1FAA-5B48-BF04-4F2B02DF98E7}" type="datetimeFigureOut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8244-EEE6-3044-8DB8-FF0B3C211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2F0F-1FAA-5B48-BF04-4F2B02DF98E7}" type="datetimeFigureOut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8244-EEE6-3044-8DB8-FF0B3C211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2F0F-1FAA-5B48-BF04-4F2B02DF98E7}" type="datetimeFigureOut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8244-EEE6-3044-8DB8-FF0B3C211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2F0F-1FAA-5B48-BF04-4F2B02DF98E7}" type="datetimeFigureOut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8244-EEE6-3044-8DB8-FF0B3C211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2F0F-1FAA-5B48-BF04-4F2B02DF98E7}" type="datetimeFigureOut">
              <a:rPr lang="en-US" smtClean="0"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8244-EEE6-3044-8DB8-FF0B3C211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2F0F-1FAA-5B48-BF04-4F2B02DF98E7}" type="datetimeFigureOut">
              <a:rPr lang="en-US" smtClean="0"/>
              <a:t>11/4/14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8244-EEE6-3044-8DB8-FF0B3C211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2F0F-1FAA-5B48-BF04-4F2B02DF98E7}" type="datetimeFigureOut">
              <a:rPr lang="en-US" smtClean="0"/>
              <a:t>11/4/14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8244-EEE6-3044-8DB8-FF0B3C211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2F0F-1FAA-5B48-BF04-4F2B02DF98E7}" type="datetimeFigureOut">
              <a:rPr lang="en-US" smtClean="0"/>
              <a:t>11/4/14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8244-EEE6-3044-8DB8-FF0B3C211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2F0F-1FAA-5B48-BF04-4F2B02DF98E7}" type="datetimeFigureOut">
              <a:rPr lang="en-US" smtClean="0"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8244-EEE6-3044-8DB8-FF0B3C211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2F0F-1FAA-5B48-BF04-4F2B02DF98E7}" type="datetimeFigureOut">
              <a:rPr lang="en-US" smtClean="0"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8244-EEE6-3044-8DB8-FF0B3C211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D2F0F-1FAA-5B48-BF04-4F2B02DF98E7}" type="datetimeFigureOut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48244-EEE6-3044-8DB8-FF0B3C211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7000" y="624622"/>
            <a:ext cx="8096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El </a:t>
            </a:r>
            <a:r>
              <a:rPr lang="en-US" sz="4800" dirty="0" err="1" smtClean="0"/>
              <a:t>otro</a:t>
            </a:r>
            <a:r>
              <a:rPr lang="en-US" sz="4800" dirty="0" smtClean="0"/>
              <a:t> </a:t>
            </a:r>
            <a:r>
              <a:rPr lang="en-US" sz="4800" dirty="0" err="1" smtClean="0"/>
              <a:t>tiempo</a:t>
            </a:r>
            <a:r>
              <a:rPr lang="en-US" sz="4800" dirty="0" smtClean="0"/>
              <a:t> </a:t>
            </a:r>
            <a:r>
              <a:rPr lang="en-US" sz="4800" dirty="0" err="1" smtClean="0"/>
              <a:t>pasado</a:t>
            </a:r>
            <a:r>
              <a:rPr lang="en-US" sz="4800" dirty="0" smtClean="0"/>
              <a:t>…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787400" y="1935897"/>
            <a:ext cx="80962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FF0000"/>
                </a:solidFill>
              </a:rPr>
              <a:t>¡EL PRET</a:t>
            </a:r>
            <a:r>
              <a:rPr lang="en-US" sz="8000" dirty="0" smtClean="0">
                <a:solidFill>
                  <a:srgbClr val="FF0000"/>
                </a:solidFill>
              </a:rPr>
              <a:t>ÉRITO!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000" y="3999647"/>
            <a:ext cx="8096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Dun dun </a:t>
            </a:r>
            <a:r>
              <a:rPr lang="en-US" sz="4800" dirty="0" err="1" smtClean="0"/>
              <a:t>duuuuuuuuunnnnnn</a:t>
            </a:r>
            <a:r>
              <a:rPr lang="en-US" sz="4800" dirty="0" smtClean="0"/>
              <a:t>…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24677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125" y="170117"/>
            <a:ext cx="82867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firemen and policemen arrived at the residence of the mayor at 6:35pm; however, it was 5:55pm when the murderer shot him. 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95541" y="1775918"/>
            <a:ext cx="828675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Los </a:t>
            </a:r>
            <a:r>
              <a:rPr lang="en-US" sz="3200" dirty="0" err="1" smtClean="0">
                <a:solidFill>
                  <a:srgbClr val="FF0000"/>
                </a:solidFill>
              </a:rPr>
              <a:t>bomberos</a:t>
            </a:r>
            <a:r>
              <a:rPr lang="en-US" sz="3200" dirty="0" smtClean="0">
                <a:solidFill>
                  <a:srgbClr val="FF0000"/>
                </a:solidFill>
              </a:rPr>
              <a:t> y los </a:t>
            </a:r>
            <a:r>
              <a:rPr lang="en-US" sz="3200" dirty="0" err="1" smtClean="0">
                <a:solidFill>
                  <a:srgbClr val="FF0000"/>
                </a:solidFill>
              </a:rPr>
              <a:t>pol</a:t>
            </a:r>
            <a:r>
              <a:rPr lang="en-US" sz="3200" dirty="0" err="1" smtClean="0">
                <a:solidFill>
                  <a:srgbClr val="FF0000"/>
                </a:solidFill>
              </a:rPr>
              <a:t>icías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llegaron</a:t>
            </a:r>
            <a:r>
              <a:rPr lang="en-US" sz="3200" dirty="0" smtClean="0">
                <a:solidFill>
                  <a:srgbClr val="FF0000"/>
                </a:solidFill>
              </a:rPr>
              <a:t> a la </a:t>
            </a:r>
            <a:r>
              <a:rPr lang="en-US" sz="3200" dirty="0" err="1" smtClean="0">
                <a:solidFill>
                  <a:srgbClr val="FF0000"/>
                </a:solidFill>
              </a:rPr>
              <a:t>residencia</a:t>
            </a:r>
            <a:r>
              <a:rPr lang="en-US" sz="3200" dirty="0" smtClean="0">
                <a:solidFill>
                  <a:srgbClr val="FF0000"/>
                </a:solidFill>
              </a:rPr>
              <a:t> del </a:t>
            </a:r>
            <a:r>
              <a:rPr lang="en-US" sz="3200" dirty="0" err="1" smtClean="0">
                <a:solidFill>
                  <a:srgbClr val="FF0000"/>
                </a:solidFill>
              </a:rPr>
              <a:t>alcalde</a:t>
            </a:r>
            <a:r>
              <a:rPr lang="en-US" sz="3200" dirty="0" smtClean="0">
                <a:solidFill>
                  <a:srgbClr val="FF0000"/>
                </a:solidFill>
              </a:rPr>
              <a:t> a </a:t>
            </a:r>
            <a:r>
              <a:rPr lang="en-US" sz="3200" dirty="0" err="1" smtClean="0">
                <a:solidFill>
                  <a:srgbClr val="FF0000"/>
                </a:solidFill>
              </a:rPr>
              <a:t>las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siete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menos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veinticinco</a:t>
            </a:r>
            <a:r>
              <a:rPr lang="en-US" sz="3200" dirty="0" smtClean="0">
                <a:solidFill>
                  <a:srgbClr val="FF0000"/>
                </a:solidFill>
              </a:rPr>
              <a:t> de la </a:t>
            </a:r>
            <a:r>
              <a:rPr lang="en-US" sz="3200" dirty="0" err="1" smtClean="0">
                <a:solidFill>
                  <a:srgbClr val="FF0000"/>
                </a:solidFill>
              </a:rPr>
              <a:t>noche</a:t>
            </a:r>
            <a:r>
              <a:rPr lang="en-US" sz="3200" dirty="0" smtClean="0">
                <a:solidFill>
                  <a:srgbClr val="FF0000"/>
                </a:solidFill>
              </a:rPr>
              <a:t>; sin embargo, </a:t>
            </a:r>
            <a:r>
              <a:rPr lang="en-US" sz="3200" dirty="0" err="1" smtClean="0">
                <a:solidFill>
                  <a:srgbClr val="FF0000"/>
                </a:solidFill>
              </a:rPr>
              <a:t>eran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las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seis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menos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cinco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cuando</a:t>
            </a:r>
            <a:r>
              <a:rPr lang="en-US" sz="3200" dirty="0" smtClean="0">
                <a:solidFill>
                  <a:srgbClr val="FF0000"/>
                </a:solidFill>
              </a:rPr>
              <a:t> el </a:t>
            </a:r>
            <a:r>
              <a:rPr lang="en-US" sz="3200" dirty="0" err="1" smtClean="0">
                <a:solidFill>
                  <a:srgbClr val="FF0000"/>
                </a:solidFill>
              </a:rPr>
              <a:t>asesino</a:t>
            </a:r>
            <a:r>
              <a:rPr lang="en-US" sz="3200" dirty="0" smtClean="0">
                <a:solidFill>
                  <a:srgbClr val="FF0000"/>
                </a:solidFill>
              </a:rPr>
              <a:t> lo </a:t>
            </a:r>
            <a:r>
              <a:rPr lang="en-US" sz="3200" dirty="0" err="1" smtClean="0">
                <a:solidFill>
                  <a:srgbClr val="FF0000"/>
                </a:solidFill>
              </a:rPr>
              <a:t>disparó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5541" y="3875588"/>
            <a:ext cx="82867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The first part of this sentence refers to a specific event with a definitive beginning and ending (preterit).  Next, it states a time by saying </a:t>
            </a:r>
            <a:r>
              <a:rPr lang="en-US" sz="3200" dirty="0" smtClean="0">
                <a:solidFill>
                  <a:srgbClr val="FFFF00"/>
                </a:solidFill>
              </a:rPr>
              <a:t>“it was” (imperfect) and then talks about another completed action (preterit).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897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125" y="170117"/>
            <a:ext cx="82867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¡AHORA TE TOCA A TI!</a:t>
            </a:r>
          </a:p>
          <a:p>
            <a:pPr algn="ctr"/>
            <a:r>
              <a:rPr lang="en-US" sz="3200" dirty="0" smtClean="0"/>
              <a:t>Now it</a:t>
            </a:r>
            <a:r>
              <a:rPr lang="en-US" sz="3200" dirty="0" smtClean="0"/>
              <a:t>’s your turn!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65125" y="1247335"/>
            <a:ext cx="82867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assignment: Write a short blurb-style article of at least 20 sentences for an online news source about a crime that occurred in any city recently (this can be a fictional or real crime)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65125" y="3040334"/>
            <a:ext cx="82867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challenge: EACH SENTENCE must contain </a:t>
            </a:r>
            <a:r>
              <a:rPr lang="en-US" sz="2800" u="sng" dirty="0" smtClean="0"/>
              <a:t>both</a:t>
            </a:r>
            <a:r>
              <a:rPr lang="en-US" sz="2800" dirty="0" smtClean="0"/>
              <a:t> the preterit and imperfect.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65125" y="3987433"/>
            <a:ext cx="82867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helpful hint: This is a great opportunity to practice using vocabulary from this Unit, the indicator phrases for preterit and imperfect, etc.  Be ready to share this in class.</a:t>
            </a:r>
          </a:p>
          <a:p>
            <a:r>
              <a:rPr lang="en-US" sz="2800" dirty="0" smtClean="0"/>
              <a:t>You may complete this on your notes sheet or on another sheet of paper if </a:t>
            </a:r>
            <a:r>
              <a:rPr lang="en-US" sz="2800" smtClean="0"/>
              <a:t>you wish.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5840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000" y="301625"/>
            <a:ext cx="82867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Las </a:t>
            </a:r>
            <a:r>
              <a:rPr lang="en-US" sz="4400" dirty="0" err="1" smtClean="0"/>
              <a:t>conjugaciones</a:t>
            </a:r>
            <a:r>
              <a:rPr lang="en-US" sz="4400" dirty="0" smtClean="0"/>
              <a:t> de </a:t>
            </a:r>
            <a:r>
              <a:rPr lang="en-US" sz="4400" dirty="0" err="1" smtClean="0"/>
              <a:t>verbos</a:t>
            </a:r>
            <a:r>
              <a:rPr lang="en-US" sz="4400" dirty="0" smtClean="0"/>
              <a:t> </a:t>
            </a:r>
            <a:r>
              <a:rPr lang="en-US" sz="4400" dirty="0" err="1" smtClean="0"/>
              <a:t>regulares</a:t>
            </a:r>
            <a:r>
              <a:rPr lang="en-US" sz="4400" dirty="0" smtClean="0"/>
              <a:t> en el </a:t>
            </a:r>
            <a:r>
              <a:rPr lang="en-US" sz="4400" dirty="0" err="1" smtClean="0"/>
              <a:t>pret</a:t>
            </a:r>
            <a:r>
              <a:rPr lang="en-US" sz="4400" dirty="0" err="1" smtClean="0"/>
              <a:t>érito</a:t>
            </a:r>
            <a:r>
              <a:rPr lang="en-US" sz="4400" dirty="0" smtClean="0"/>
              <a:t>:</a:t>
            </a:r>
            <a:endParaRPr lang="en-US" sz="4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801813" y="2555220"/>
            <a:ext cx="0" cy="34766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272338" y="2555220"/>
            <a:ext cx="0" cy="34766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806450" y="3564870"/>
            <a:ext cx="19907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6450" y="4923770"/>
            <a:ext cx="19907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6276975" y="3564870"/>
            <a:ext cx="19907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6276975" y="4923770"/>
            <a:ext cx="19907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06450" y="1809095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-AR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76975" y="1913870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-ER / -IR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8287" y="2844145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-</a:t>
            </a:r>
            <a:r>
              <a:rPr lang="en-US" sz="2800" dirty="0" err="1" smtClean="0">
                <a:solidFill>
                  <a:srgbClr val="FF0000"/>
                </a:solidFill>
              </a:rPr>
              <a:t>É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3688" y="3977620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-ASTE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4000" y="5184120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-</a:t>
            </a:r>
            <a:r>
              <a:rPr lang="en-US" sz="2800" dirty="0" err="1" smtClean="0">
                <a:solidFill>
                  <a:srgbClr val="FF0000"/>
                </a:solidFill>
              </a:rPr>
              <a:t>Ó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04975" y="2844145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-AMOS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04975" y="3977620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-AST</a:t>
            </a:r>
            <a:r>
              <a:rPr lang="en-US" sz="2800" dirty="0" smtClean="0">
                <a:solidFill>
                  <a:srgbClr val="FF0000"/>
                </a:solidFill>
              </a:rPr>
              <a:t>ÁIS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51012" y="5184120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-ARON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35650" y="2844145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-</a:t>
            </a:r>
            <a:r>
              <a:rPr lang="en-US" sz="2800" dirty="0" err="1" smtClean="0">
                <a:solidFill>
                  <a:srgbClr val="FF0000"/>
                </a:solidFill>
              </a:rPr>
              <a:t>Í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61051" y="3977620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-ISTE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21363" y="5184120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-I</a:t>
            </a:r>
            <a:r>
              <a:rPr lang="en-US" sz="2800" dirty="0" smtClean="0">
                <a:solidFill>
                  <a:srgbClr val="FF0000"/>
                </a:solidFill>
              </a:rPr>
              <a:t>Ó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72338" y="2844145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-IMOS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72338" y="3977620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-IST</a:t>
            </a:r>
            <a:r>
              <a:rPr lang="en-US" sz="2800" dirty="0" smtClean="0">
                <a:solidFill>
                  <a:srgbClr val="FF0000"/>
                </a:solidFill>
              </a:rPr>
              <a:t>ÉIS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18375" y="5184120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-IERON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642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000" y="301625"/>
            <a:ext cx="82867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¿</a:t>
            </a:r>
            <a:r>
              <a:rPr lang="en-US" sz="4400" dirty="0" err="1" smtClean="0"/>
              <a:t>Por</a:t>
            </a:r>
            <a:r>
              <a:rPr lang="en-US" sz="4400" dirty="0" smtClean="0"/>
              <a:t> </a:t>
            </a:r>
            <a:r>
              <a:rPr lang="en-US" sz="4400" dirty="0" err="1" smtClean="0"/>
              <a:t>qu</a:t>
            </a:r>
            <a:r>
              <a:rPr lang="en-US" sz="4400" dirty="0" err="1" smtClean="0"/>
              <a:t>é</a:t>
            </a:r>
            <a:r>
              <a:rPr lang="en-US" sz="4400" dirty="0" smtClean="0"/>
              <a:t> se </a:t>
            </a:r>
            <a:r>
              <a:rPr lang="en-US" sz="4400" dirty="0" err="1" smtClean="0"/>
              <a:t>usa</a:t>
            </a:r>
            <a:r>
              <a:rPr lang="en-US" sz="4400" dirty="0" smtClean="0"/>
              <a:t>…?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90625"/>
            <a:ext cx="30003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6600"/>
                </a:solidFill>
              </a:rPr>
              <a:t>El </a:t>
            </a:r>
            <a:r>
              <a:rPr lang="en-US" sz="4400" dirty="0" err="1" smtClean="0">
                <a:solidFill>
                  <a:srgbClr val="FF6600"/>
                </a:solidFill>
              </a:rPr>
              <a:t>pret</a:t>
            </a:r>
            <a:r>
              <a:rPr lang="en-US" sz="4400" dirty="0" err="1" smtClean="0">
                <a:solidFill>
                  <a:srgbClr val="FF6600"/>
                </a:solidFill>
              </a:rPr>
              <a:t>érito</a:t>
            </a:r>
            <a:endParaRPr lang="en-US" sz="4400" dirty="0">
              <a:solidFill>
                <a:srgbClr val="FF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0375" y="1190625"/>
            <a:ext cx="30003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6600"/>
                </a:solidFill>
              </a:rPr>
              <a:t>VERSUS</a:t>
            </a:r>
            <a:endParaRPr lang="en-US" sz="4400" dirty="0"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03876" y="1190625"/>
            <a:ext cx="3397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6600"/>
                </a:solidFill>
              </a:rPr>
              <a:t>El </a:t>
            </a:r>
            <a:r>
              <a:rPr lang="en-US" sz="4400" dirty="0" err="1" smtClean="0">
                <a:solidFill>
                  <a:srgbClr val="FF6600"/>
                </a:solidFill>
              </a:rPr>
              <a:t>imperfecto</a:t>
            </a:r>
            <a:endParaRPr lang="en-US" sz="4400" dirty="0">
              <a:solidFill>
                <a:srgbClr val="FF66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4000" y="1935757"/>
            <a:ext cx="35242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Acciones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realizadas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– </a:t>
            </a:r>
            <a:r>
              <a:rPr lang="en-US" sz="3200" dirty="0" err="1" smtClean="0"/>
              <a:t>acciones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definitivamente</a:t>
            </a:r>
            <a:r>
              <a:rPr lang="en-US" sz="3200" dirty="0" smtClean="0"/>
              <a:t> en el </a:t>
            </a:r>
            <a:r>
              <a:rPr lang="en-US" sz="3200" dirty="0" err="1" smtClean="0"/>
              <a:t>contexto</a:t>
            </a:r>
            <a:r>
              <a:rPr lang="en-US" sz="3200" dirty="0" smtClean="0"/>
              <a:t> de </a:t>
            </a:r>
            <a:r>
              <a:rPr lang="en-US" sz="3200" dirty="0" err="1" smtClean="0"/>
              <a:t>una</a:t>
            </a:r>
            <a:r>
              <a:rPr lang="en-US" sz="3200" dirty="0" smtClean="0"/>
              <a:t> </a:t>
            </a:r>
            <a:r>
              <a:rPr lang="en-US" sz="3200" dirty="0" err="1" smtClean="0"/>
              <a:t>misma</a:t>
            </a:r>
            <a:r>
              <a:rPr lang="en-US" sz="3200" dirty="0" smtClean="0"/>
              <a:t> </a:t>
            </a:r>
            <a:r>
              <a:rPr lang="en-US" sz="3200" dirty="0" err="1" smtClean="0"/>
              <a:t>frase</a:t>
            </a:r>
            <a:r>
              <a:rPr lang="en-US" sz="3200" dirty="0" smtClean="0"/>
              <a:t> </a:t>
            </a:r>
            <a:r>
              <a:rPr lang="en-US" sz="3200" dirty="0" err="1" smtClean="0"/>
              <a:t>tienen</a:t>
            </a:r>
            <a:r>
              <a:rPr lang="en-US" sz="3200" dirty="0" smtClean="0"/>
              <a:t> un </a:t>
            </a:r>
            <a:r>
              <a:rPr lang="en-US" sz="3200" dirty="0" err="1" smtClean="0"/>
              <a:t>comienzo</a:t>
            </a:r>
            <a:r>
              <a:rPr lang="en-US" sz="3200" dirty="0" smtClean="0"/>
              <a:t> y un fin...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619625" y="1960066"/>
            <a:ext cx="35242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Edad</a:t>
            </a:r>
            <a:r>
              <a:rPr lang="en-US" sz="3200" dirty="0" smtClean="0">
                <a:solidFill>
                  <a:srgbClr val="FF0000"/>
                </a:solidFill>
              </a:rPr>
              <a:t> y la </a:t>
            </a:r>
            <a:r>
              <a:rPr lang="en-US" sz="3200" dirty="0" err="1" smtClean="0">
                <a:solidFill>
                  <a:srgbClr val="FF0000"/>
                </a:solidFill>
              </a:rPr>
              <a:t>hora</a:t>
            </a:r>
            <a:r>
              <a:rPr lang="en-US" sz="3200" dirty="0" smtClean="0">
                <a:solidFill>
                  <a:srgbClr val="FF0000"/>
                </a:solidFill>
              </a:rPr>
              <a:t>…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619625" y="2520533"/>
            <a:ext cx="43021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Acciones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que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repet</a:t>
            </a:r>
            <a:r>
              <a:rPr lang="en-US" sz="3200" dirty="0" err="1" smtClean="0">
                <a:solidFill>
                  <a:srgbClr val="FF0000"/>
                </a:solidFill>
              </a:rPr>
              <a:t>ían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habitualmente</a:t>
            </a:r>
            <a:r>
              <a:rPr lang="en-US" sz="3200" dirty="0" smtClean="0">
                <a:solidFill>
                  <a:srgbClr val="FF0000"/>
                </a:solidFill>
              </a:rPr>
              <a:t>…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619624" y="3594159"/>
            <a:ext cx="43815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Para </a:t>
            </a:r>
            <a:r>
              <a:rPr lang="en-US" sz="3200" dirty="0" err="1" smtClean="0">
                <a:solidFill>
                  <a:srgbClr val="FF0000"/>
                </a:solidFill>
              </a:rPr>
              <a:t>hablar</a:t>
            </a:r>
            <a:r>
              <a:rPr lang="en-US" sz="3200" dirty="0" smtClean="0">
                <a:solidFill>
                  <a:srgbClr val="FF0000"/>
                </a:solidFill>
              </a:rPr>
              <a:t> de </a:t>
            </a:r>
            <a:r>
              <a:rPr lang="en-US" sz="3200" dirty="0" err="1" smtClean="0">
                <a:solidFill>
                  <a:srgbClr val="FF0000"/>
                </a:solidFill>
              </a:rPr>
              <a:t>acciones</a:t>
            </a:r>
            <a:r>
              <a:rPr lang="en-US" sz="3200" dirty="0" smtClean="0">
                <a:solidFill>
                  <a:srgbClr val="FF0000"/>
                </a:solidFill>
              </a:rPr>
              <a:t> de la </a:t>
            </a:r>
            <a:r>
              <a:rPr lang="en-US" sz="3200" dirty="0" err="1" smtClean="0">
                <a:solidFill>
                  <a:srgbClr val="FF0000"/>
                </a:solidFill>
              </a:rPr>
              <a:t>pantalla</a:t>
            </a:r>
            <a:r>
              <a:rPr lang="en-US" sz="3200" dirty="0" smtClean="0">
                <a:solidFill>
                  <a:srgbClr val="FF0000"/>
                </a:solidFill>
              </a:rPr>
              <a:t>…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619624" y="4671377"/>
            <a:ext cx="43815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Acciones</a:t>
            </a:r>
            <a:r>
              <a:rPr lang="en-US" sz="3200" dirty="0" smtClean="0">
                <a:solidFill>
                  <a:srgbClr val="FF0000"/>
                </a:solidFill>
              </a:rPr>
              <a:t> NO </a:t>
            </a:r>
            <a:r>
              <a:rPr lang="en-US" sz="3200" dirty="0" err="1" smtClean="0">
                <a:solidFill>
                  <a:srgbClr val="FF0000"/>
                </a:solidFill>
              </a:rPr>
              <a:t>completatas</a:t>
            </a:r>
            <a:r>
              <a:rPr lang="en-US" sz="3200" dirty="0" smtClean="0">
                <a:solidFill>
                  <a:srgbClr val="FF0000"/>
                </a:solidFill>
              </a:rPr>
              <a:t>…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1470024" y="5872757"/>
            <a:ext cx="6276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6600"/>
                </a:solidFill>
              </a:rPr>
              <a:t>EN EL PASADO</a:t>
            </a:r>
            <a:endParaRPr lang="en-US" sz="48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704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000" y="301625"/>
            <a:ext cx="82867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Frases</a:t>
            </a:r>
            <a:r>
              <a:rPr lang="en-US" sz="4400" dirty="0" smtClean="0"/>
              <a:t> </a:t>
            </a:r>
            <a:r>
              <a:rPr lang="en-US" sz="4400" dirty="0" err="1" smtClean="0"/>
              <a:t>que</a:t>
            </a:r>
            <a:r>
              <a:rPr lang="en-US" sz="4400" dirty="0" smtClean="0"/>
              <a:t> son </a:t>
            </a:r>
            <a:r>
              <a:rPr lang="en-US" sz="4400" dirty="0" err="1" smtClean="0"/>
              <a:t>indicativas</a:t>
            </a:r>
            <a:r>
              <a:rPr lang="en-US" sz="4400" dirty="0" smtClean="0"/>
              <a:t> de o el </a:t>
            </a:r>
            <a:r>
              <a:rPr lang="en-US" sz="4400" dirty="0" err="1" smtClean="0"/>
              <a:t>pret</a:t>
            </a:r>
            <a:r>
              <a:rPr lang="en-US" sz="4400" dirty="0" err="1" smtClean="0"/>
              <a:t>érito</a:t>
            </a:r>
            <a:r>
              <a:rPr lang="en-US" sz="4400" dirty="0" smtClean="0"/>
              <a:t>, o el </a:t>
            </a:r>
            <a:r>
              <a:rPr lang="en-US" sz="4400" dirty="0" err="1" smtClean="0"/>
              <a:t>imperfecto</a:t>
            </a:r>
            <a:r>
              <a:rPr lang="en-US" sz="4400" dirty="0" smtClean="0"/>
              <a:t>…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65125" y="2494974"/>
            <a:ext cx="82867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following phrases, by their nature, either indicate that an action has a definite beginning or end (</a:t>
            </a:r>
            <a:r>
              <a:rPr lang="en-US" sz="3200" dirty="0" smtClean="0">
                <a:solidFill>
                  <a:srgbClr val="FF6600"/>
                </a:solidFill>
              </a:rPr>
              <a:t>PRETERIT</a:t>
            </a:r>
            <a:r>
              <a:rPr lang="en-US" sz="3200" dirty="0" smtClean="0"/>
              <a:t>) ; OR they indicate that an action is in process, or that it it happened habitually in the past (</a:t>
            </a:r>
            <a:r>
              <a:rPr lang="en-US" sz="3200" dirty="0" smtClean="0">
                <a:solidFill>
                  <a:srgbClr val="FF6600"/>
                </a:solidFill>
              </a:rPr>
              <a:t>IMPERFECT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40239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6750" y="135434"/>
            <a:ext cx="30003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6600"/>
                </a:solidFill>
              </a:rPr>
              <a:t>El </a:t>
            </a:r>
            <a:r>
              <a:rPr lang="en-US" sz="4400" dirty="0" err="1" smtClean="0">
                <a:solidFill>
                  <a:srgbClr val="FF6600"/>
                </a:solidFill>
              </a:rPr>
              <a:t>pret</a:t>
            </a:r>
            <a:r>
              <a:rPr lang="en-US" sz="4400" dirty="0" err="1" smtClean="0">
                <a:solidFill>
                  <a:srgbClr val="FF6600"/>
                </a:solidFill>
              </a:rPr>
              <a:t>érito</a:t>
            </a:r>
            <a:endParaRPr lang="en-US" sz="4400" dirty="0"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6375" y="904875"/>
            <a:ext cx="4119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Ayer - Yesterday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206375" y="1702497"/>
            <a:ext cx="4119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Anteayer</a:t>
            </a:r>
            <a:r>
              <a:rPr lang="en-US" sz="3600" dirty="0" smtClean="0"/>
              <a:t>- The day before yesterday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06375" y="2903935"/>
            <a:ext cx="4119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Anoche</a:t>
            </a:r>
            <a:r>
              <a:rPr lang="en-US" sz="3600" dirty="0" smtClean="0"/>
              <a:t> – Last night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206375" y="3550266"/>
            <a:ext cx="4119423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Desde</a:t>
            </a:r>
            <a:r>
              <a:rPr lang="en-US" sz="3600" dirty="0" smtClean="0"/>
              <a:t> el primer </a:t>
            </a:r>
            <a:r>
              <a:rPr lang="en-US" sz="3600" dirty="0" err="1" smtClean="0"/>
              <a:t>momento</a:t>
            </a:r>
            <a:r>
              <a:rPr lang="en-US" sz="3600" dirty="0" smtClean="0"/>
              <a:t> – From the first moment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206375" y="5475619"/>
            <a:ext cx="4119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El </a:t>
            </a:r>
            <a:r>
              <a:rPr lang="en-US" sz="3600" dirty="0" err="1" smtClean="0"/>
              <a:t>otro</a:t>
            </a:r>
            <a:r>
              <a:rPr lang="en-US" sz="3600" dirty="0" smtClean="0"/>
              <a:t> </a:t>
            </a:r>
            <a:r>
              <a:rPr lang="en-US" sz="3600" dirty="0" err="1" smtClean="0"/>
              <a:t>d</a:t>
            </a:r>
            <a:r>
              <a:rPr lang="en-US" sz="3600" dirty="0" err="1" smtClean="0"/>
              <a:t>ía</a:t>
            </a:r>
            <a:r>
              <a:rPr lang="en-US" sz="3600" dirty="0" smtClean="0"/>
              <a:t> – The other day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4881848" y="1017553"/>
            <a:ext cx="4119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En </a:t>
            </a:r>
            <a:r>
              <a:rPr lang="en-US" sz="3600" dirty="0" err="1" smtClean="0"/>
              <a:t>ese</a:t>
            </a:r>
            <a:r>
              <a:rPr lang="en-US" sz="3600" dirty="0" smtClean="0"/>
              <a:t> </a:t>
            </a:r>
            <a:r>
              <a:rPr lang="en-US" sz="3600" dirty="0" err="1" smtClean="0"/>
              <a:t>momento</a:t>
            </a:r>
            <a:r>
              <a:rPr lang="en-US" sz="3600" dirty="0" smtClean="0"/>
              <a:t> – At that moment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4881848" y="2217882"/>
            <a:ext cx="4119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De </a:t>
            </a:r>
            <a:r>
              <a:rPr lang="en-US" sz="3600" dirty="0" err="1" smtClean="0"/>
              <a:t>golpe</a:t>
            </a:r>
            <a:r>
              <a:rPr lang="en-US" sz="3600" dirty="0" smtClean="0"/>
              <a:t> – Suddenly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4881848" y="2903935"/>
            <a:ext cx="4119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La </a:t>
            </a:r>
            <a:r>
              <a:rPr lang="en-US" sz="3600" dirty="0" err="1" smtClean="0"/>
              <a:t>semana</a:t>
            </a:r>
            <a:r>
              <a:rPr lang="en-US" sz="3600" dirty="0" smtClean="0"/>
              <a:t> </a:t>
            </a:r>
            <a:r>
              <a:rPr lang="en-US" sz="3600" dirty="0" err="1" smtClean="0"/>
              <a:t>pasado</a:t>
            </a:r>
            <a:r>
              <a:rPr lang="en-US" sz="3600" dirty="0" smtClean="0"/>
              <a:t> – Last week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4620901" y="4104264"/>
            <a:ext cx="4119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Ayer </a:t>
            </a:r>
            <a:r>
              <a:rPr lang="en-US" sz="3600" dirty="0" err="1" smtClean="0"/>
              <a:t>por</a:t>
            </a:r>
            <a:r>
              <a:rPr lang="en-US" sz="3600" dirty="0" smtClean="0"/>
              <a:t> la </a:t>
            </a:r>
            <a:r>
              <a:rPr lang="en-US" sz="3600" dirty="0" err="1" smtClean="0"/>
              <a:t>tarde</a:t>
            </a:r>
            <a:r>
              <a:rPr lang="en-US" sz="3600" dirty="0" smtClean="0"/>
              <a:t> – Yesterday afternoon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76755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6750" y="135434"/>
            <a:ext cx="34386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6600"/>
                </a:solidFill>
              </a:rPr>
              <a:t>El </a:t>
            </a:r>
            <a:r>
              <a:rPr lang="en-US" sz="4400" dirty="0" err="1" smtClean="0">
                <a:solidFill>
                  <a:srgbClr val="FF6600"/>
                </a:solidFill>
              </a:rPr>
              <a:t>Imperfecto</a:t>
            </a:r>
            <a:endParaRPr lang="en-US" sz="4400" dirty="0"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6375" y="904875"/>
            <a:ext cx="4119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 menudo - Often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206375" y="2025662"/>
            <a:ext cx="4119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 </a:t>
            </a:r>
            <a:r>
              <a:rPr lang="en-US" sz="3600" dirty="0" err="1" smtClean="0"/>
              <a:t>veces</a:t>
            </a:r>
            <a:r>
              <a:rPr lang="en-US" sz="3600" dirty="0" smtClean="0"/>
              <a:t> - Sometimes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06375" y="2903935"/>
            <a:ext cx="4119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Cada</a:t>
            </a:r>
            <a:r>
              <a:rPr lang="en-US" sz="3600" dirty="0" smtClean="0"/>
              <a:t> </a:t>
            </a:r>
            <a:r>
              <a:rPr lang="en-US" sz="3600" dirty="0" err="1" smtClean="0"/>
              <a:t>d</a:t>
            </a:r>
            <a:r>
              <a:rPr lang="en-US" sz="3600" dirty="0" err="1" smtClean="0"/>
              <a:t>ía</a:t>
            </a:r>
            <a:r>
              <a:rPr lang="en-US" sz="3600" dirty="0" smtClean="0"/>
              <a:t> – Every day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206375" y="3828587"/>
            <a:ext cx="4119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Cada</a:t>
            </a:r>
            <a:r>
              <a:rPr lang="en-US" sz="3600" dirty="0" smtClean="0"/>
              <a:t> </a:t>
            </a:r>
            <a:r>
              <a:rPr lang="en-US" sz="3600" dirty="0" err="1" smtClean="0"/>
              <a:t>semana</a:t>
            </a:r>
            <a:r>
              <a:rPr lang="en-US" sz="3600" dirty="0" smtClean="0"/>
              <a:t>/</a:t>
            </a:r>
            <a:r>
              <a:rPr lang="en-US" sz="3600" dirty="0" err="1" smtClean="0"/>
              <a:t>mes</a:t>
            </a:r>
            <a:r>
              <a:rPr lang="en-US" sz="3600" dirty="0" smtClean="0"/>
              <a:t> – Every week/month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206375" y="5475619"/>
            <a:ext cx="4119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Con </a:t>
            </a:r>
            <a:r>
              <a:rPr lang="en-US" sz="3600" dirty="0" err="1" smtClean="0"/>
              <a:t>frecuencia</a:t>
            </a:r>
            <a:r>
              <a:rPr lang="en-US" sz="3600" dirty="0" smtClean="0"/>
              <a:t> - Frequently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4881848" y="1017553"/>
            <a:ext cx="4119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Mucho – A lot 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4881848" y="2217882"/>
            <a:ext cx="4119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De </a:t>
            </a:r>
            <a:r>
              <a:rPr lang="en-US" sz="3600" dirty="0" err="1" smtClean="0"/>
              <a:t>vez</a:t>
            </a:r>
            <a:r>
              <a:rPr lang="en-US" sz="3600" dirty="0" smtClean="0"/>
              <a:t> en </a:t>
            </a:r>
            <a:r>
              <a:rPr lang="en-US" sz="3600" dirty="0" err="1" smtClean="0"/>
              <a:t>cuando</a:t>
            </a:r>
            <a:r>
              <a:rPr lang="en-US" sz="3600" dirty="0" smtClean="0"/>
              <a:t> – From time to time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4881848" y="3584087"/>
            <a:ext cx="4119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Frecuentamente</a:t>
            </a:r>
            <a:r>
              <a:rPr lang="en-US" sz="3600" dirty="0" smtClean="0"/>
              <a:t> - Frequently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4585725" y="5304593"/>
            <a:ext cx="4119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Ayer </a:t>
            </a:r>
            <a:r>
              <a:rPr lang="en-US" sz="3600" dirty="0" err="1" smtClean="0"/>
              <a:t>por</a:t>
            </a:r>
            <a:r>
              <a:rPr lang="en-US" sz="3600" dirty="0" smtClean="0"/>
              <a:t> la </a:t>
            </a:r>
            <a:r>
              <a:rPr lang="en-US" sz="3600" dirty="0" err="1" smtClean="0"/>
              <a:t>tarde</a:t>
            </a:r>
            <a:r>
              <a:rPr lang="en-US" sz="3600" dirty="0" smtClean="0"/>
              <a:t> – Yesterday afternoon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08758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125" y="1886147"/>
            <a:ext cx="82867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Traduzca</a:t>
            </a:r>
            <a:r>
              <a:rPr lang="en-US" sz="3200" dirty="0" smtClean="0"/>
              <a:t> </a:t>
            </a:r>
            <a:r>
              <a:rPr lang="en-US" sz="3200" dirty="0" err="1" smtClean="0"/>
              <a:t>estas</a:t>
            </a:r>
            <a:r>
              <a:rPr lang="en-US" sz="3200" dirty="0" smtClean="0"/>
              <a:t> </a:t>
            </a:r>
            <a:r>
              <a:rPr lang="en-US" sz="3200" dirty="0" err="1" smtClean="0"/>
              <a:t>frases</a:t>
            </a:r>
            <a:r>
              <a:rPr lang="en-US" sz="3200" dirty="0" smtClean="0"/>
              <a:t> en el </a:t>
            </a:r>
            <a:r>
              <a:rPr lang="en-US" sz="3200" dirty="0" err="1" smtClean="0"/>
              <a:t>pasado</a:t>
            </a:r>
            <a:r>
              <a:rPr lang="en-US" sz="3200" dirty="0" smtClean="0"/>
              <a:t> </a:t>
            </a:r>
            <a:r>
              <a:rPr lang="en-US" sz="3200" dirty="0" err="1" smtClean="0"/>
              <a:t>desde</a:t>
            </a:r>
            <a:r>
              <a:rPr lang="en-US" sz="3200" dirty="0" smtClean="0"/>
              <a:t> </a:t>
            </a:r>
            <a:r>
              <a:rPr lang="en-US" sz="3200" dirty="0" err="1" smtClean="0"/>
              <a:t>ingl</a:t>
            </a:r>
            <a:r>
              <a:rPr lang="en-US" sz="3200" dirty="0" err="1" smtClean="0"/>
              <a:t>és</a:t>
            </a:r>
            <a:r>
              <a:rPr lang="en-US" sz="3200" dirty="0" smtClean="0"/>
              <a:t> a </a:t>
            </a:r>
            <a:r>
              <a:rPr lang="en-US" sz="3200" dirty="0" err="1" smtClean="0"/>
              <a:t>español</a:t>
            </a:r>
            <a:r>
              <a:rPr lang="en-US" sz="3200" dirty="0" smtClean="0"/>
              <a:t>.  </a:t>
            </a:r>
            <a:r>
              <a:rPr lang="en-US" sz="3200" dirty="0" err="1" smtClean="0"/>
              <a:t>Cada</a:t>
            </a:r>
            <a:r>
              <a:rPr lang="en-US" sz="3200" dirty="0" smtClean="0"/>
              <a:t> </a:t>
            </a:r>
            <a:r>
              <a:rPr lang="en-US" sz="3200" dirty="0" err="1" smtClean="0"/>
              <a:t>frase</a:t>
            </a:r>
            <a:r>
              <a:rPr lang="en-US" sz="3200" dirty="0" smtClean="0"/>
              <a:t> </a:t>
            </a:r>
            <a:r>
              <a:rPr lang="en-US" sz="3200" dirty="0" err="1" smtClean="0"/>
              <a:t>requererá</a:t>
            </a:r>
            <a:r>
              <a:rPr lang="en-US" sz="3200" dirty="0" smtClean="0"/>
              <a:t> el </a:t>
            </a:r>
            <a:r>
              <a:rPr lang="en-US" sz="3200" dirty="0" err="1" smtClean="0"/>
              <a:t>pretérito</a:t>
            </a:r>
            <a:r>
              <a:rPr lang="en-US" sz="3200" dirty="0" smtClean="0"/>
              <a:t> Y el </a:t>
            </a:r>
            <a:r>
              <a:rPr lang="en-US" sz="3200" dirty="0" err="1" smtClean="0"/>
              <a:t>imperfecto</a:t>
            </a:r>
            <a:r>
              <a:rPr lang="en-US" sz="3200" dirty="0" smtClean="0"/>
              <a:t> </a:t>
            </a:r>
            <a:r>
              <a:rPr lang="en-US" sz="3200" dirty="0" err="1" smtClean="0"/>
              <a:t>dentro</a:t>
            </a:r>
            <a:r>
              <a:rPr lang="en-US" sz="3200" dirty="0" smtClean="0"/>
              <a:t> de la </a:t>
            </a:r>
            <a:r>
              <a:rPr lang="en-US" sz="3200" dirty="0" err="1" smtClean="0"/>
              <a:t>misma</a:t>
            </a:r>
            <a:r>
              <a:rPr lang="en-US" sz="3200" dirty="0" smtClean="0"/>
              <a:t> </a:t>
            </a:r>
            <a:r>
              <a:rPr lang="en-US" sz="3200" dirty="0" err="1" smtClean="0"/>
              <a:t>frase</a:t>
            </a:r>
            <a:r>
              <a:rPr lang="en-US" sz="3200" dirty="0" smtClean="0"/>
              <a:t>.  Para </a:t>
            </a:r>
            <a:r>
              <a:rPr lang="en-US" sz="3200" dirty="0" err="1" smtClean="0"/>
              <a:t>cada</a:t>
            </a:r>
            <a:r>
              <a:rPr lang="en-US" sz="3200" dirty="0" smtClean="0"/>
              <a:t> </a:t>
            </a:r>
            <a:r>
              <a:rPr lang="en-US" sz="3200" dirty="0" err="1" smtClean="0"/>
              <a:t>tradución</a:t>
            </a:r>
            <a:r>
              <a:rPr lang="en-US" sz="3200" dirty="0" smtClean="0"/>
              <a:t>, </a:t>
            </a:r>
            <a:r>
              <a:rPr lang="en-US" sz="3200" dirty="0" err="1" smtClean="0"/>
              <a:t>inténtela</a:t>
            </a:r>
            <a:r>
              <a:rPr lang="en-US" sz="3200" dirty="0" smtClean="0"/>
              <a:t> </a:t>
            </a:r>
            <a:r>
              <a:rPr lang="en-US" sz="3200" dirty="0" err="1" smtClean="0"/>
              <a:t>una</a:t>
            </a:r>
            <a:r>
              <a:rPr lang="en-US" sz="3200" dirty="0" smtClean="0"/>
              <a:t> </a:t>
            </a:r>
            <a:r>
              <a:rPr lang="en-US" sz="3200" dirty="0" err="1" smtClean="0"/>
              <a:t>vez</a:t>
            </a:r>
            <a:r>
              <a:rPr lang="en-US" sz="3200" dirty="0" smtClean="0"/>
              <a:t> y </a:t>
            </a:r>
            <a:r>
              <a:rPr lang="en-US" sz="3200" dirty="0" err="1" smtClean="0"/>
              <a:t>después</a:t>
            </a:r>
            <a:r>
              <a:rPr lang="en-US" sz="3200" dirty="0" smtClean="0"/>
              <a:t> </a:t>
            </a:r>
            <a:r>
              <a:rPr lang="en-US" sz="3200" dirty="0" err="1" smtClean="0"/>
              <a:t>corriga</a:t>
            </a:r>
            <a:r>
              <a:rPr lang="en-US" sz="3200" dirty="0" smtClean="0"/>
              <a:t> </a:t>
            </a:r>
            <a:r>
              <a:rPr lang="en-US" sz="3200" dirty="0" err="1" smtClean="0"/>
              <a:t>sus</a:t>
            </a:r>
            <a:r>
              <a:rPr lang="en-US" sz="3200" dirty="0" smtClean="0"/>
              <a:t> </a:t>
            </a:r>
            <a:r>
              <a:rPr lang="en-US" sz="3200" dirty="0" err="1" smtClean="0"/>
              <a:t>errores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71307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125" y="170117"/>
            <a:ext cx="82867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drug traffickers would never kill the policemen until last night when they shot three victims.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95541" y="1728293"/>
            <a:ext cx="82867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Los </a:t>
            </a:r>
            <a:r>
              <a:rPr lang="en-US" sz="3200" dirty="0" err="1" smtClean="0">
                <a:solidFill>
                  <a:srgbClr val="FF0000"/>
                </a:solidFill>
              </a:rPr>
              <a:t>narcotraficantes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nunca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mataban</a:t>
            </a:r>
            <a:r>
              <a:rPr lang="en-US" sz="3200" dirty="0" smtClean="0">
                <a:solidFill>
                  <a:srgbClr val="FF0000"/>
                </a:solidFill>
              </a:rPr>
              <a:t> a los </a:t>
            </a:r>
            <a:r>
              <a:rPr lang="en-US" sz="3200" dirty="0" err="1" smtClean="0">
                <a:solidFill>
                  <a:srgbClr val="FF0000"/>
                </a:solidFill>
              </a:rPr>
              <a:t>polic</a:t>
            </a:r>
            <a:r>
              <a:rPr lang="en-US" sz="3200" dirty="0" err="1" smtClean="0">
                <a:solidFill>
                  <a:srgbClr val="FF0000"/>
                </a:solidFill>
              </a:rPr>
              <a:t>ías</a:t>
            </a:r>
            <a:r>
              <a:rPr lang="en-US" sz="3200" dirty="0" smtClean="0">
                <a:solidFill>
                  <a:srgbClr val="FF0000"/>
                </a:solidFill>
              </a:rPr>
              <a:t> hasta </a:t>
            </a:r>
            <a:r>
              <a:rPr lang="en-US" sz="3200" dirty="0" err="1" smtClean="0">
                <a:solidFill>
                  <a:srgbClr val="FF0000"/>
                </a:solidFill>
              </a:rPr>
              <a:t>anoche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cuando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dispararon</a:t>
            </a:r>
            <a:r>
              <a:rPr lang="en-US" sz="3200" dirty="0" smtClean="0">
                <a:solidFill>
                  <a:srgbClr val="FF0000"/>
                </a:solidFill>
              </a:rPr>
              <a:t> a </a:t>
            </a:r>
            <a:r>
              <a:rPr lang="en-US" sz="3200" dirty="0" err="1" smtClean="0">
                <a:solidFill>
                  <a:srgbClr val="FF0000"/>
                </a:solidFill>
              </a:rPr>
              <a:t>tres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víctimas</a:t>
            </a:r>
            <a:r>
              <a:rPr lang="en-US" sz="3200" dirty="0" smtClean="0">
                <a:solidFill>
                  <a:srgbClr val="FF0000"/>
                </a:solidFill>
              </a:rPr>
              <a:t>.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125" y="3091261"/>
            <a:ext cx="82867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The first half of this phrase is in the imperfect because the word </a:t>
            </a:r>
            <a:r>
              <a:rPr lang="en-US" sz="3200" dirty="0" smtClean="0">
                <a:solidFill>
                  <a:srgbClr val="FFFF00"/>
                </a:solidFill>
              </a:rPr>
              <a:t>“never” implies habitual action in the past, and is not indicative of a “completed” action.  The second half however refers to a specific incident in which there is a clear beginning and end within the context of this sentence.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590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125" y="170117"/>
            <a:ext cx="82867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Yesterday the suspect robbed three victims at gunpoint and he killed two others. San Pedro Sula used to be a safe city, but not anymore.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95541" y="1775918"/>
            <a:ext cx="82867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Ayer el </a:t>
            </a:r>
            <a:r>
              <a:rPr lang="en-US" sz="3200" dirty="0" err="1" smtClean="0">
                <a:solidFill>
                  <a:srgbClr val="FF0000"/>
                </a:solidFill>
              </a:rPr>
              <a:t>sospechoso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rob</a:t>
            </a:r>
            <a:r>
              <a:rPr lang="en-US" sz="3200" dirty="0" err="1" smtClean="0">
                <a:solidFill>
                  <a:srgbClr val="FF0000"/>
                </a:solidFill>
              </a:rPr>
              <a:t>ó</a:t>
            </a:r>
            <a:r>
              <a:rPr lang="en-US" sz="3200" dirty="0" smtClean="0">
                <a:solidFill>
                  <a:srgbClr val="FF0000"/>
                </a:solidFill>
              </a:rPr>
              <a:t> a </a:t>
            </a:r>
            <a:r>
              <a:rPr lang="en-US" sz="3200" dirty="0" err="1" smtClean="0">
                <a:solidFill>
                  <a:srgbClr val="FF0000"/>
                </a:solidFill>
              </a:rPr>
              <a:t>tres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víctimas</a:t>
            </a:r>
            <a:r>
              <a:rPr lang="en-US" sz="3200" dirty="0" smtClean="0">
                <a:solidFill>
                  <a:srgbClr val="FF0000"/>
                </a:solidFill>
              </a:rPr>
              <a:t> con </a:t>
            </a:r>
            <a:r>
              <a:rPr lang="en-US" sz="3200" dirty="0" err="1" smtClean="0">
                <a:solidFill>
                  <a:srgbClr val="FF0000"/>
                </a:solidFill>
              </a:rPr>
              <a:t>pistola</a:t>
            </a:r>
            <a:r>
              <a:rPr lang="en-US" sz="3200" dirty="0" smtClean="0">
                <a:solidFill>
                  <a:srgbClr val="FF0000"/>
                </a:solidFill>
              </a:rPr>
              <a:t> y </a:t>
            </a:r>
            <a:r>
              <a:rPr lang="en-US" sz="3200" dirty="0" err="1" smtClean="0">
                <a:solidFill>
                  <a:srgbClr val="FF0000"/>
                </a:solidFill>
              </a:rPr>
              <a:t>mató</a:t>
            </a:r>
            <a:r>
              <a:rPr lang="en-US" sz="3200" dirty="0" smtClean="0">
                <a:solidFill>
                  <a:srgbClr val="FF0000"/>
                </a:solidFill>
              </a:rPr>
              <a:t> a dos </a:t>
            </a:r>
            <a:r>
              <a:rPr lang="en-US" sz="3200" dirty="0" err="1" smtClean="0">
                <a:solidFill>
                  <a:srgbClr val="FF0000"/>
                </a:solidFill>
              </a:rPr>
              <a:t>otros</a:t>
            </a:r>
            <a:r>
              <a:rPr lang="en-US" sz="3200" dirty="0" smtClean="0">
                <a:solidFill>
                  <a:srgbClr val="FF0000"/>
                </a:solidFill>
              </a:rPr>
              <a:t>.  San Pedro Sula era </a:t>
            </a:r>
            <a:r>
              <a:rPr lang="en-US" sz="3200" dirty="0" err="1" smtClean="0">
                <a:solidFill>
                  <a:srgbClr val="FF0000"/>
                </a:solidFill>
              </a:rPr>
              <a:t>una</a:t>
            </a:r>
            <a:r>
              <a:rPr lang="en-US" sz="3200" dirty="0" smtClean="0">
                <a:solidFill>
                  <a:srgbClr val="FF0000"/>
                </a:solidFill>
              </a:rPr>
              <a:t> ciudad </a:t>
            </a:r>
            <a:r>
              <a:rPr lang="en-US" sz="3200" dirty="0" err="1" smtClean="0">
                <a:solidFill>
                  <a:srgbClr val="FF0000"/>
                </a:solidFill>
              </a:rPr>
              <a:t>segura</a:t>
            </a:r>
            <a:r>
              <a:rPr lang="en-US" sz="3200" dirty="0" smtClean="0">
                <a:solidFill>
                  <a:srgbClr val="FF0000"/>
                </a:solidFill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</a:rPr>
              <a:t>pero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ahora</a:t>
            </a:r>
            <a:r>
              <a:rPr lang="en-US" sz="3200" dirty="0" smtClean="0">
                <a:solidFill>
                  <a:srgbClr val="FF0000"/>
                </a:solidFill>
              </a:rPr>
              <a:t> no.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5541" y="3452022"/>
            <a:ext cx="82867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The first sentence here refers to a specific completed action in the past with a definite beginning and end, and is therefore preterit.  The second sentence talks about how the city </a:t>
            </a:r>
            <a:r>
              <a:rPr lang="en-US" sz="3200" dirty="0" smtClean="0">
                <a:solidFill>
                  <a:srgbClr val="FFFF00"/>
                </a:solidFill>
              </a:rPr>
              <a:t>“used to be” and is therefore imperfect.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120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198</TotalTime>
  <Words>730</Words>
  <Application>Microsoft Macintosh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Braun</dc:creator>
  <cp:lastModifiedBy>Patrick Braun</cp:lastModifiedBy>
  <cp:revision>7</cp:revision>
  <dcterms:created xsi:type="dcterms:W3CDTF">2014-11-04T12:33:00Z</dcterms:created>
  <dcterms:modified xsi:type="dcterms:W3CDTF">2014-11-04T15:51:54Z</dcterms:modified>
</cp:coreProperties>
</file>