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3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C2F61-DB87-5840-A793-D35AB0998829}" type="datetimeFigureOut">
              <a:rPr lang="en-US" smtClean="0"/>
              <a:t>3/11/15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94308-1078-8C43-A68B-ADAF2A737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69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94308-1078-8C43-A68B-ADAF2A737D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3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8ACDB3CC-F982-40F9-8DD6-BCC9AFBF44BD}" type="datetime1">
              <a:rPr lang="en-US" smtClean="0"/>
              <a:pPr/>
              <a:t>3/11/15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072-1C3D-874F-B71D-4D313E831749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56A8-B9CB-264B-B124-E2EE9EA32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072-1C3D-874F-B71D-4D313E831749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56A8-B9CB-264B-B124-E2EE9EA32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072-1C3D-874F-B71D-4D313E831749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56A8-B9CB-264B-B124-E2EE9EA32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072-1C3D-874F-B71D-4D313E831749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56A8-B9CB-264B-B124-E2EE9EA32B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072-1C3D-874F-B71D-4D313E831749}" type="datetimeFigureOut">
              <a:rPr lang="en-US" smtClean="0"/>
              <a:t>3/11/15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56A8-B9CB-264B-B124-E2EE9EA32BC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072-1C3D-874F-B71D-4D313E831749}" type="datetimeFigureOut">
              <a:rPr lang="en-US" smtClean="0"/>
              <a:t>3/11/15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56A8-B9CB-264B-B124-E2EE9EA32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072-1C3D-874F-B71D-4D313E831749}" type="datetimeFigureOut">
              <a:rPr lang="en-US" smtClean="0"/>
              <a:t>3/11/15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56A8-B9CB-264B-B124-E2EE9EA32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072-1C3D-874F-B71D-4D313E831749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56A8-B9CB-264B-B124-E2EE9EA32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072-1C3D-874F-B71D-4D313E831749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56A8-B9CB-264B-B124-E2EE9EA32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0241D072-1C3D-874F-B71D-4D313E831749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290756A8-B9CB-264B-B124-E2EE9EA32B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033555" y="2511012"/>
            <a:ext cx="5392912" cy="1599722"/>
          </a:xfrm>
        </p:spPr>
        <p:txBody>
          <a:bodyPr/>
          <a:lstStyle/>
          <a:p>
            <a:r>
              <a:rPr lang="en-US" sz="3600" dirty="0" err="1" smtClean="0"/>
              <a:t>Unidad</a:t>
            </a:r>
            <a:r>
              <a:rPr lang="en-US" sz="3600" dirty="0" smtClean="0"/>
              <a:t> 5: </a:t>
            </a:r>
            <a:r>
              <a:rPr lang="en-US" sz="3600" dirty="0" err="1" smtClean="0"/>
              <a:t>Reflexi</a:t>
            </a:r>
            <a:r>
              <a:rPr lang="en-US" sz="3600" dirty="0" err="1" smtClean="0"/>
              <a:t>ón</a:t>
            </a:r>
            <a:r>
              <a:rPr lang="en-US" sz="3600" dirty="0" smtClean="0"/>
              <a:t> en la </a:t>
            </a:r>
            <a:r>
              <a:rPr lang="en-US" sz="3600" dirty="0" err="1" smtClean="0"/>
              <a:t>experiencia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Día</a:t>
            </a:r>
            <a:r>
              <a:rPr lang="en-US" sz="3200" dirty="0" smtClean="0"/>
              <a:t> </a:t>
            </a:r>
            <a:r>
              <a:rPr lang="en-US" sz="3200" dirty="0" smtClean="0"/>
              <a:t>7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86593" y="122307"/>
            <a:ext cx="555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dirty="0" smtClean="0">
                <a:solidFill>
                  <a:schemeClr val="bg2"/>
                </a:solidFill>
              </a:rPr>
              <a:t>Espa</a:t>
            </a:r>
            <a:r>
              <a:rPr lang="es-ES_tradnl" sz="4000" dirty="0" smtClean="0">
                <a:solidFill>
                  <a:schemeClr val="bg2"/>
                </a:solidFill>
              </a:rPr>
              <a:t>ñol 1</a:t>
            </a:r>
            <a:endParaRPr lang="es-ES_tradnl" sz="4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348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0650" y="1558899"/>
            <a:ext cx="20875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FF6600"/>
                </a:solidFill>
              </a:rPr>
              <a:t>Saber</a:t>
            </a:r>
            <a:endParaRPr lang="es-ES_tradnl" sz="2800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8221" y="1541504"/>
            <a:ext cx="229841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0000FF"/>
                </a:solidFill>
              </a:rPr>
              <a:t>To</a:t>
            </a:r>
            <a:r>
              <a:rPr lang="es-ES_tradnl" sz="3200" dirty="0" smtClean="0">
                <a:solidFill>
                  <a:srgbClr val="0000FF"/>
                </a:solidFill>
              </a:rPr>
              <a:t> </a:t>
            </a:r>
            <a:r>
              <a:rPr lang="es-ES_tradnl" sz="3200" dirty="0" err="1" smtClean="0">
                <a:solidFill>
                  <a:srgbClr val="0000FF"/>
                </a:solidFill>
              </a:rPr>
              <a:t>know</a:t>
            </a:r>
            <a:endParaRPr lang="es-ES_tradnl" sz="2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835" y="1524109"/>
            <a:ext cx="3002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FF0000"/>
                </a:solidFill>
              </a:rPr>
              <a:t>To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find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out</a:t>
            </a:r>
            <a:endParaRPr lang="es-ES_tradnl" sz="3200" dirty="0" smtClean="0">
              <a:solidFill>
                <a:srgbClr val="FF0000"/>
              </a:solidFill>
            </a:endParaRPr>
          </a:p>
          <a:p>
            <a:r>
              <a:rPr lang="es-ES_tradnl" sz="3200" dirty="0" err="1" smtClean="0">
                <a:solidFill>
                  <a:srgbClr val="FF0000"/>
                </a:solidFill>
              </a:rPr>
              <a:t>To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discover</a:t>
            </a:r>
            <a:endParaRPr lang="es-ES_tradn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752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30471" y="1769679"/>
            <a:ext cx="69387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7200" b="1" dirty="0" smtClean="0"/>
              <a:t>Los verbos FUJI…</a:t>
            </a:r>
            <a:endParaRPr lang="es-ES_tradnl" sz="7200" b="1" dirty="0"/>
          </a:p>
        </p:txBody>
      </p:sp>
    </p:spTree>
    <p:extLst>
      <p:ext uri="{BB962C8B-B14F-4D97-AF65-F5344CB8AC3E}">
        <p14:creationId xmlns:p14="http://schemas.microsoft.com/office/powerpoint/2010/main" val="387351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6939"/>
          </a:xfrm>
        </p:spPr>
        <p:txBody>
          <a:bodyPr/>
          <a:lstStyle/>
          <a:p>
            <a:pPr algn="l"/>
            <a:r>
              <a:rPr lang="es-ES_tradnl" sz="3600" dirty="0" smtClean="0"/>
              <a:t>¿Cuál es el objetivo para hoy?</a:t>
            </a:r>
            <a:endParaRPr lang="es-ES_tradn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460" y="996462"/>
            <a:ext cx="8771889" cy="464830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es-ES_tradnl" sz="4800" dirty="0" smtClean="0"/>
              <a:t> </a:t>
            </a:r>
            <a:r>
              <a:rPr lang="es-ES_tradnl" sz="3600" dirty="0" smtClean="0"/>
              <a:t>Usar el idioma español </a:t>
            </a:r>
            <a:r>
              <a:rPr lang="es-ES_tradnl" sz="3600" dirty="0" smtClean="0"/>
              <a:t>para comunicar de acciones y eventos que tomaron lugar en el pasado. </a:t>
            </a:r>
            <a:endParaRPr lang="es-ES_tradnl" sz="4800" dirty="0" smtClean="0"/>
          </a:p>
        </p:txBody>
      </p:sp>
    </p:spTree>
    <p:extLst>
      <p:ext uri="{BB962C8B-B14F-4D97-AF65-F5344CB8AC3E}">
        <p14:creationId xmlns:p14="http://schemas.microsoft.com/office/powerpoint/2010/main" val="364894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216"/>
            <a:ext cx="9144000" cy="757862"/>
          </a:xfrm>
        </p:spPr>
        <p:txBody>
          <a:bodyPr/>
          <a:lstStyle/>
          <a:p>
            <a:pPr algn="l"/>
            <a:r>
              <a:rPr lang="es-ES_tradnl" sz="3600" dirty="0" smtClean="0"/>
              <a:t>¿Cómo es la orden del día para hoy?</a:t>
            </a:r>
            <a:endParaRPr lang="es-ES_tradn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769" y="1016000"/>
            <a:ext cx="8103278" cy="4628767"/>
          </a:xfrm>
        </p:spPr>
        <p:txBody>
          <a:bodyPr>
            <a:normAutofit/>
          </a:bodyPr>
          <a:lstStyle/>
          <a:p>
            <a:pPr marL="457200" indent="-457200">
              <a:buFont typeface="+mj-ea"/>
              <a:buAutoNum type="circleNumDbPlain"/>
            </a:pPr>
            <a:r>
              <a:rPr lang="es-ES_tradnl" sz="3200" dirty="0" smtClean="0"/>
              <a:t> Las </a:t>
            </a:r>
            <a:r>
              <a:rPr lang="es-ES_tradnl" sz="3200" dirty="0" smtClean="0"/>
              <a:t>preguntas del día </a:t>
            </a:r>
            <a:endParaRPr lang="es-ES_tradnl" sz="3200" dirty="0" smtClean="0"/>
          </a:p>
          <a:p>
            <a:pPr marL="457200" indent="-457200">
              <a:buFont typeface="+mj-ea"/>
              <a:buAutoNum type="circleNumDbPlain"/>
            </a:pPr>
            <a:r>
              <a:rPr lang="es-ES_tradnl" sz="3200" dirty="0"/>
              <a:t> </a:t>
            </a:r>
            <a:r>
              <a:rPr lang="es-ES_tradnl" sz="3200" dirty="0" smtClean="0"/>
              <a:t>Apuntes de verbos irregulares en el pret</a:t>
            </a:r>
            <a:r>
              <a:rPr lang="es-ES_tradnl" sz="3200" dirty="0" smtClean="0"/>
              <a:t>érito</a:t>
            </a:r>
          </a:p>
          <a:p>
            <a:pPr marL="457200" indent="-457200">
              <a:buFont typeface="+mj-ea"/>
              <a:buAutoNum type="circleNumDbPlain"/>
            </a:pPr>
            <a:r>
              <a:rPr lang="es-ES_tradnl" sz="3200" dirty="0"/>
              <a:t> </a:t>
            </a:r>
            <a:r>
              <a:rPr lang="es-ES_tradnl" sz="3200" dirty="0" smtClean="0"/>
              <a:t>Actividad de práctica</a:t>
            </a:r>
          </a:p>
          <a:p>
            <a:pPr marL="457200" indent="-457200">
              <a:buFont typeface="+mj-ea"/>
              <a:buAutoNum type="circleNumDbPlain"/>
            </a:pPr>
            <a:r>
              <a:rPr lang="es-ES_tradnl" sz="3200" dirty="0"/>
              <a:t> </a:t>
            </a:r>
            <a:r>
              <a:rPr lang="es-ES_tradnl" sz="3200" dirty="0" smtClean="0">
                <a:solidFill>
                  <a:srgbClr val="FF0000"/>
                </a:solidFill>
              </a:rPr>
              <a:t>La Tarea: </a:t>
            </a:r>
            <a:r>
              <a:rPr lang="es-ES_tradnl" sz="3200" dirty="0" err="1" smtClean="0">
                <a:solidFill>
                  <a:srgbClr val="FF0000"/>
                </a:solidFill>
              </a:rPr>
              <a:t>Quizlet</a:t>
            </a:r>
            <a:r>
              <a:rPr lang="es-ES_tradnl" sz="3200" dirty="0" smtClean="0">
                <a:solidFill>
                  <a:srgbClr val="FF0000"/>
                </a:solidFill>
              </a:rPr>
              <a:t> – </a:t>
            </a:r>
            <a:r>
              <a:rPr lang="es-ES_tradnl" sz="3200" u="sng" dirty="0" smtClean="0">
                <a:solidFill>
                  <a:srgbClr val="FF0000"/>
                </a:solidFill>
              </a:rPr>
              <a:t>para la clase próxima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458335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379" y="19539"/>
            <a:ext cx="8814661" cy="859692"/>
          </a:xfrm>
        </p:spPr>
        <p:txBody>
          <a:bodyPr/>
          <a:lstStyle/>
          <a:p>
            <a:pPr algn="l"/>
            <a:r>
              <a:rPr lang="es-ES_tradnl" sz="3200" dirty="0" smtClean="0"/>
              <a:t>Las preguntas del </a:t>
            </a:r>
            <a:r>
              <a:rPr lang="es-ES_tradnl" sz="3200" dirty="0" smtClean="0"/>
              <a:t>día: </a:t>
            </a:r>
            <a:r>
              <a:rPr lang="es-ES_tradnl" sz="3200" dirty="0" smtClean="0">
                <a:solidFill>
                  <a:srgbClr val="FF0000"/>
                </a:solidFill>
              </a:rPr>
              <a:t>Usen los apuntes</a:t>
            </a:r>
            <a:endParaRPr lang="es-ES_tradnl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8922" y="1281398"/>
            <a:ext cx="8851273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s-ES_tradnl" dirty="0" smtClean="0"/>
              <a:t>Opción 1: </a:t>
            </a:r>
            <a:r>
              <a:rPr lang="es-ES_tradnl" dirty="0" smtClean="0"/>
              <a:t>¿Qu</a:t>
            </a:r>
            <a:r>
              <a:rPr lang="es-ES_tradnl" dirty="0" smtClean="0"/>
              <a:t>é es el pretérito? </a:t>
            </a:r>
            <a:r>
              <a:rPr lang="es-ES_tradnl" dirty="0" smtClean="0"/>
              <a:t>¿Cu</a:t>
            </a:r>
            <a:r>
              <a:rPr lang="es-ES_tradnl" dirty="0" smtClean="0"/>
              <a:t>áles son las reglas de formación del pretérito</a:t>
            </a:r>
            <a:r>
              <a:rPr lang="es-ES_tradnl" dirty="0" smtClean="0"/>
              <a:t>?</a:t>
            </a:r>
            <a:endParaRPr lang="es-ES_tradnl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8768" y="3669323"/>
            <a:ext cx="8851273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s-ES_tradnl" dirty="0" smtClean="0"/>
              <a:t>Opción 2: </a:t>
            </a:r>
            <a:r>
              <a:rPr lang="es-ES_tradnl" dirty="0" smtClean="0"/>
              <a:t>¿Qu</a:t>
            </a:r>
            <a:r>
              <a:rPr lang="es-ES_tradnl" dirty="0" smtClean="0"/>
              <a:t>é son algunas cosas que tú hiciste ayer</a:t>
            </a:r>
            <a:r>
              <a:rPr lang="es-ES_tradnl" dirty="0" smtClean="0"/>
              <a:t>?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63839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6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167" y="146253"/>
            <a:ext cx="77046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/>
              <a:t>Los verbos irregulares en el pret</a:t>
            </a:r>
            <a:r>
              <a:rPr lang="es-ES_tradnl" sz="3200" b="1" dirty="0" smtClean="0"/>
              <a:t>érito</a:t>
            </a:r>
            <a:endParaRPr lang="es-ES_tradnl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8167" y="1321105"/>
            <a:ext cx="8627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/>
              <a:t>Los _____________ con __________________________.</a:t>
            </a:r>
            <a:endParaRPr lang="es-ES_tradnl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04084" y="2937056"/>
            <a:ext cx="862735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0000FF"/>
                </a:solidFill>
              </a:rPr>
              <a:t>-ir </a:t>
            </a:r>
            <a:r>
              <a:rPr lang="es-ES_tradnl" sz="3600" dirty="0" err="1" smtClean="0">
                <a:solidFill>
                  <a:srgbClr val="0000FF"/>
                </a:solidFill>
              </a:rPr>
              <a:t>stem-changers</a:t>
            </a:r>
            <a:r>
              <a:rPr lang="es-ES_tradnl" sz="3600" dirty="0" smtClean="0">
                <a:solidFill>
                  <a:srgbClr val="0000FF"/>
                </a:solidFill>
              </a:rPr>
              <a:t> </a:t>
            </a:r>
            <a:r>
              <a:rPr lang="es-ES_tradnl" sz="3600" dirty="0" err="1" smtClean="0">
                <a:solidFill>
                  <a:srgbClr val="0000FF"/>
                </a:solidFill>
              </a:rPr>
              <a:t>will</a:t>
            </a:r>
            <a:r>
              <a:rPr lang="es-ES_tradnl" sz="3600" dirty="0" smtClean="0">
                <a:solidFill>
                  <a:srgbClr val="0000FF"/>
                </a:solidFill>
              </a:rPr>
              <a:t> </a:t>
            </a:r>
            <a:r>
              <a:rPr lang="es-ES_tradnl" sz="3600" dirty="0" err="1" smtClean="0">
                <a:solidFill>
                  <a:srgbClr val="0000FF"/>
                </a:solidFill>
              </a:rPr>
              <a:t>take</a:t>
            </a:r>
            <a:r>
              <a:rPr lang="es-ES_tradnl" sz="3600" dirty="0" smtClean="0">
                <a:solidFill>
                  <a:srgbClr val="0000FF"/>
                </a:solidFill>
              </a:rPr>
              <a:t> </a:t>
            </a:r>
            <a:r>
              <a:rPr lang="es-ES_tradnl" sz="3600" dirty="0" err="1" smtClean="0">
                <a:solidFill>
                  <a:srgbClr val="0000FF"/>
                </a:solidFill>
              </a:rPr>
              <a:t>the</a:t>
            </a:r>
            <a:r>
              <a:rPr lang="es-ES_tradnl" sz="3600" dirty="0" smtClean="0">
                <a:solidFill>
                  <a:srgbClr val="0000FF"/>
                </a:solidFill>
              </a:rPr>
              <a:t> </a:t>
            </a:r>
            <a:r>
              <a:rPr lang="es-ES_tradnl" sz="3600" b="1" i="1" u="sng" dirty="0" smtClean="0">
                <a:solidFill>
                  <a:srgbClr val="FF0000"/>
                </a:solidFill>
              </a:rPr>
              <a:t>FIRST LETTER</a:t>
            </a:r>
            <a:r>
              <a:rPr lang="es-ES_tradnl" sz="3600" dirty="0" smtClean="0">
                <a:solidFill>
                  <a:srgbClr val="0000FF"/>
                </a:solidFill>
              </a:rPr>
              <a:t> of </a:t>
            </a:r>
            <a:r>
              <a:rPr lang="es-ES_tradnl" sz="3600" dirty="0" err="1" smtClean="0">
                <a:solidFill>
                  <a:srgbClr val="0000FF"/>
                </a:solidFill>
              </a:rPr>
              <a:t>their</a:t>
            </a:r>
            <a:r>
              <a:rPr lang="es-ES_tradnl" sz="3600" dirty="0" smtClean="0">
                <a:solidFill>
                  <a:srgbClr val="0000FF"/>
                </a:solidFill>
              </a:rPr>
              <a:t> </a:t>
            </a:r>
            <a:r>
              <a:rPr lang="es-ES_tradnl" sz="3600" dirty="0" err="1" smtClean="0">
                <a:solidFill>
                  <a:srgbClr val="0000FF"/>
                </a:solidFill>
              </a:rPr>
              <a:t>stem</a:t>
            </a:r>
            <a:r>
              <a:rPr lang="es-ES_tradnl" sz="3600" dirty="0" smtClean="0">
                <a:solidFill>
                  <a:srgbClr val="0000FF"/>
                </a:solidFill>
              </a:rPr>
              <a:t> </a:t>
            </a:r>
            <a:r>
              <a:rPr lang="es-ES_tradnl" sz="3600" dirty="0" err="1" smtClean="0">
                <a:solidFill>
                  <a:srgbClr val="0000FF"/>
                </a:solidFill>
              </a:rPr>
              <a:t>change</a:t>
            </a:r>
            <a:r>
              <a:rPr lang="es-ES_tradnl" sz="3600" dirty="0" smtClean="0">
                <a:solidFill>
                  <a:srgbClr val="0000FF"/>
                </a:solidFill>
              </a:rPr>
              <a:t> in </a:t>
            </a:r>
            <a:r>
              <a:rPr lang="es-ES_tradnl" sz="3600" dirty="0" err="1" smtClean="0">
                <a:solidFill>
                  <a:srgbClr val="0000FF"/>
                </a:solidFill>
              </a:rPr>
              <a:t>the</a:t>
            </a:r>
            <a:r>
              <a:rPr lang="es-ES_tradnl" sz="3600" dirty="0" smtClean="0">
                <a:solidFill>
                  <a:srgbClr val="0000FF"/>
                </a:solidFill>
              </a:rPr>
              <a:t> </a:t>
            </a:r>
            <a:r>
              <a:rPr lang="es-ES_tradnl" sz="3600" b="1" i="1" u="sng" dirty="0" smtClean="0">
                <a:solidFill>
                  <a:srgbClr val="FF0000"/>
                </a:solidFill>
              </a:rPr>
              <a:t>THIRD PERSON ONLY</a:t>
            </a:r>
            <a:r>
              <a:rPr lang="es-ES_tradnl" sz="3600" dirty="0" smtClean="0">
                <a:solidFill>
                  <a:srgbClr val="0000FF"/>
                </a:solidFill>
              </a:rPr>
              <a:t> in </a:t>
            </a:r>
            <a:r>
              <a:rPr lang="es-ES_tradnl" sz="3600" dirty="0" err="1" smtClean="0">
                <a:solidFill>
                  <a:srgbClr val="0000FF"/>
                </a:solidFill>
              </a:rPr>
              <a:t>the</a:t>
            </a:r>
            <a:r>
              <a:rPr lang="es-ES_tradnl" sz="3600" dirty="0" smtClean="0">
                <a:solidFill>
                  <a:srgbClr val="0000FF"/>
                </a:solidFill>
              </a:rPr>
              <a:t> </a:t>
            </a:r>
            <a:r>
              <a:rPr lang="es-ES_tradnl" sz="3600" dirty="0" err="1" smtClean="0">
                <a:solidFill>
                  <a:srgbClr val="0000FF"/>
                </a:solidFill>
              </a:rPr>
              <a:t>preterite</a:t>
            </a:r>
            <a:r>
              <a:rPr lang="es-ES_tradnl" sz="3600" dirty="0" smtClean="0">
                <a:solidFill>
                  <a:srgbClr val="0000FF"/>
                </a:solidFill>
              </a:rPr>
              <a:t>.</a:t>
            </a:r>
            <a:endParaRPr lang="es-ES_tradnl" sz="36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2382" y="1156704"/>
            <a:ext cx="22902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FF0000"/>
                </a:solidFill>
              </a:rPr>
              <a:t>Verbos -ir</a:t>
            </a:r>
            <a:endParaRPr lang="es-ES_tradnl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88685" y="1156704"/>
            <a:ext cx="417867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FF0000"/>
                </a:solidFill>
              </a:rPr>
              <a:t>Cambios de ra</a:t>
            </a:r>
            <a:r>
              <a:rPr lang="es-ES_tradnl" sz="3200" dirty="0" smtClean="0">
                <a:solidFill>
                  <a:srgbClr val="FF0000"/>
                </a:solidFill>
              </a:rPr>
              <a:t>íz</a:t>
            </a:r>
            <a:endParaRPr lang="es-ES_tradnl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902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4082" y="204124"/>
            <a:ext cx="693878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/>
              <a:t>Por ejemplo:</a:t>
            </a:r>
            <a:endParaRPr lang="es-ES_tradnl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1542" y="1043301"/>
            <a:ext cx="3083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u="sng" dirty="0" smtClean="0">
                <a:solidFill>
                  <a:srgbClr val="0000FF"/>
                </a:solidFill>
              </a:rPr>
              <a:t>Dormir (o-&gt;</a:t>
            </a:r>
            <a:r>
              <a:rPr lang="es-ES_tradnl" sz="2800" b="1" u="sng" dirty="0" err="1" smtClean="0">
                <a:solidFill>
                  <a:srgbClr val="0000FF"/>
                </a:solidFill>
              </a:rPr>
              <a:t>ue</a:t>
            </a:r>
            <a:r>
              <a:rPr lang="es-ES_tradnl" sz="2800" b="1" u="sng" dirty="0" smtClean="0">
                <a:solidFill>
                  <a:srgbClr val="0000FF"/>
                </a:solidFill>
              </a:rPr>
              <a:t>)</a:t>
            </a:r>
            <a:endParaRPr lang="es-ES_tradnl" sz="2800" b="1" u="sng" dirty="0">
              <a:solidFill>
                <a:srgbClr val="0000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239817" y="1893455"/>
            <a:ext cx="23091" cy="35329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636998" y="2729346"/>
            <a:ext cx="31730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36998" y="4082473"/>
            <a:ext cx="29684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Left Arrow 12"/>
          <p:cNvSpPr/>
          <p:nvPr/>
        </p:nvSpPr>
        <p:spPr>
          <a:xfrm>
            <a:off x="5080001" y="4248727"/>
            <a:ext cx="1154544" cy="64633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TextBox 13"/>
          <p:cNvSpPr txBox="1"/>
          <p:nvPr/>
        </p:nvSpPr>
        <p:spPr>
          <a:xfrm>
            <a:off x="250265" y="1893455"/>
            <a:ext cx="1550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Dorm</a:t>
            </a:r>
            <a:r>
              <a:rPr lang="es-ES_tradnl" sz="3600" dirty="0" smtClean="0">
                <a:solidFill>
                  <a:srgbClr val="FF0000"/>
                </a:solidFill>
              </a:rPr>
              <a:t>í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4081" y="3061855"/>
            <a:ext cx="2058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Dormiste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3356" y="4248727"/>
            <a:ext cx="1837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i="1" u="sng" dirty="0" smtClean="0">
                <a:solidFill>
                  <a:srgbClr val="FF0000"/>
                </a:solidFill>
              </a:rPr>
              <a:t>Durmi</a:t>
            </a:r>
            <a:r>
              <a:rPr lang="es-ES_tradnl" sz="3600" b="1" i="1" u="sng" dirty="0" smtClean="0">
                <a:solidFill>
                  <a:srgbClr val="FF0000"/>
                </a:solidFill>
              </a:rPr>
              <a:t>ó</a:t>
            </a:r>
            <a:endParaRPr lang="es-ES_tradnl" sz="3600" b="1" i="1" u="sng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40505" y="1893455"/>
            <a:ext cx="2529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Dormimos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40505" y="3061855"/>
            <a:ext cx="3108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Dormisteis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40505" y="4248727"/>
            <a:ext cx="2854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i="1" u="sng" dirty="0" smtClean="0">
                <a:solidFill>
                  <a:srgbClr val="FF0000"/>
                </a:solidFill>
              </a:rPr>
              <a:t>Durmieron</a:t>
            </a:r>
            <a:endParaRPr lang="es-ES_tradnl" sz="36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533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 animBg="1"/>
      <p:bldP spid="14" grpId="0"/>
      <p:bldP spid="15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1" y="300182"/>
            <a:ext cx="3140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b="1" u="sng" dirty="0" smtClean="0"/>
              <a:t>¡S</a:t>
            </a:r>
            <a:r>
              <a:rPr lang="es-ES_tradnl" sz="4000" b="1" u="sng" dirty="0" smtClean="0"/>
              <a:t>úper-Y!</a:t>
            </a:r>
            <a:endParaRPr lang="es-ES_tradnl" sz="40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094183" y="300182"/>
            <a:ext cx="19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i="1" dirty="0" smtClean="0">
                <a:solidFill>
                  <a:srgbClr val="0000FF"/>
                </a:solidFill>
              </a:rPr>
              <a:t>“</a:t>
            </a:r>
            <a:r>
              <a:rPr lang="es-ES_tradnl" sz="2400" b="1" i="1" dirty="0" err="1" smtClean="0">
                <a:solidFill>
                  <a:srgbClr val="0000FF"/>
                </a:solidFill>
              </a:rPr>
              <a:t>It’s</a:t>
            </a:r>
            <a:r>
              <a:rPr lang="es-ES_tradnl" sz="2400" b="1" i="1" dirty="0" smtClean="0">
                <a:solidFill>
                  <a:srgbClr val="0000FF"/>
                </a:solidFill>
              </a:rPr>
              <a:t> a </a:t>
            </a:r>
            <a:r>
              <a:rPr lang="es-ES_tradnl" sz="2400" b="1" i="1" dirty="0" err="1" smtClean="0">
                <a:solidFill>
                  <a:srgbClr val="0000FF"/>
                </a:solidFill>
              </a:rPr>
              <a:t>bird</a:t>
            </a:r>
            <a:r>
              <a:rPr lang="es-ES_tradnl" sz="2400" b="1" i="1" dirty="0" smtClean="0">
                <a:solidFill>
                  <a:srgbClr val="0000FF"/>
                </a:solidFill>
              </a:rPr>
              <a:t>!”</a:t>
            </a:r>
            <a:endParaRPr lang="es-ES_tradnl" sz="2400" b="1" i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57455" y="300182"/>
            <a:ext cx="2369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i="1" dirty="0" smtClean="0">
                <a:solidFill>
                  <a:srgbClr val="0000FF"/>
                </a:solidFill>
              </a:rPr>
              <a:t>“</a:t>
            </a:r>
            <a:r>
              <a:rPr lang="es-ES_tradnl" sz="2400" b="1" i="1" dirty="0" err="1" smtClean="0">
                <a:solidFill>
                  <a:srgbClr val="0000FF"/>
                </a:solidFill>
              </a:rPr>
              <a:t>It’s</a:t>
            </a:r>
            <a:r>
              <a:rPr lang="es-ES_tradnl" sz="2400" b="1" i="1" dirty="0" smtClean="0">
                <a:solidFill>
                  <a:srgbClr val="0000FF"/>
                </a:solidFill>
              </a:rPr>
              <a:t> a </a:t>
            </a:r>
            <a:r>
              <a:rPr lang="es-ES_tradnl" sz="2400" b="1" i="1" dirty="0" err="1" smtClean="0">
                <a:solidFill>
                  <a:srgbClr val="0000FF"/>
                </a:solidFill>
              </a:rPr>
              <a:t>plane</a:t>
            </a:r>
            <a:r>
              <a:rPr lang="es-ES_tradnl" sz="2400" b="1" i="1" dirty="0" smtClean="0">
                <a:solidFill>
                  <a:srgbClr val="0000FF"/>
                </a:solidFill>
              </a:rPr>
              <a:t>!”</a:t>
            </a:r>
            <a:endParaRPr lang="es-ES_tradnl" sz="2400" b="1" i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0365" y="777235"/>
            <a:ext cx="563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i="1" dirty="0" smtClean="0">
                <a:solidFill>
                  <a:srgbClr val="0000FF"/>
                </a:solidFill>
              </a:rPr>
              <a:t>“</a:t>
            </a:r>
            <a:r>
              <a:rPr lang="es-ES_tradnl" sz="2400" b="1" i="1" dirty="0" err="1" smtClean="0">
                <a:solidFill>
                  <a:srgbClr val="0000FF"/>
                </a:solidFill>
              </a:rPr>
              <a:t>Nah</a:t>
            </a:r>
            <a:r>
              <a:rPr lang="es-ES_tradnl" sz="2400" b="1" i="1" dirty="0">
                <a:solidFill>
                  <a:srgbClr val="0000FF"/>
                </a:solidFill>
              </a:rPr>
              <a:t> </a:t>
            </a:r>
            <a:r>
              <a:rPr lang="es-ES_tradnl" sz="2400" b="1" i="1" dirty="0" smtClean="0">
                <a:solidFill>
                  <a:srgbClr val="0000FF"/>
                </a:solidFill>
              </a:rPr>
              <a:t>dude, </a:t>
            </a:r>
            <a:r>
              <a:rPr lang="es-ES_tradnl" sz="2400" b="1" i="1" dirty="0" err="1" smtClean="0">
                <a:solidFill>
                  <a:srgbClr val="0000FF"/>
                </a:solidFill>
              </a:rPr>
              <a:t>that</a:t>
            </a:r>
            <a:r>
              <a:rPr lang="es-ES_tradnl" sz="2400" b="1" i="1" dirty="0" smtClean="0">
                <a:solidFill>
                  <a:srgbClr val="0000FF"/>
                </a:solidFill>
              </a:rPr>
              <a:t> </a:t>
            </a:r>
            <a:r>
              <a:rPr lang="es-ES_tradnl" sz="2400" b="1" i="1" dirty="0" err="1" smtClean="0">
                <a:solidFill>
                  <a:srgbClr val="0000FF"/>
                </a:solidFill>
              </a:rPr>
              <a:t>is</a:t>
            </a:r>
            <a:r>
              <a:rPr lang="es-ES_tradnl" sz="2400" b="1" i="1" dirty="0" smtClean="0">
                <a:solidFill>
                  <a:srgbClr val="0000FF"/>
                </a:solidFill>
              </a:rPr>
              <a:t> </a:t>
            </a:r>
            <a:r>
              <a:rPr lang="es-ES_tradnl" sz="2400" b="1" i="1" dirty="0" err="1" smtClean="0">
                <a:solidFill>
                  <a:srgbClr val="0000FF"/>
                </a:solidFill>
              </a:rPr>
              <a:t>very</a:t>
            </a:r>
            <a:r>
              <a:rPr lang="es-ES_tradnl" sz="2400" b="1" i="1" dirty="0" smtClean="0">
                <a:solidFill>
                  <a:srgbClr val="0000FF"/>
                </a:solidFill>
              </a:rPr>
              <a:t> </a:t>
            </a:r>
            <a:r>
              <a:rPr lang="es-ES_tradnl" sz="2400" b="1" i="1" dirty="0" err="1" smtClean="0">
                <a:solidFill>
                  <a:srgbClr val="0000FF"/>
                </a:solidFill>
              </a:rPr>
              <a:t>clearly</a:t>
            </a:r>
            <a:r>
              <a:rPr lang="es-ES_tradnl" sz="2400" b="1" i="1" dirty="0" smtClean="0">
                <a:solidFill>
                  <a:srgbClr val="0000FF"/>
                </a:solidFill>
              </a:rPr>
              <a:t> a ‘Y’”</a:t>
            </a:r>
            <a:endParaRPr lang="es-ES_tradnl" sz="2400" b="1" i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001" y="1238900"/>
            <a:ext cx="85205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err="1" smtClean="0"/>
              <a:t>The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same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spelling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change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that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the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verbs</a:t>
            </a:r>
            <a:r>
              <a:rPr lang="es-ES_tradnl" sz="3200" b="1" dirty="0" smtClean="0"/>
              <a:t> </a:t>
            </a:r>
            <a:r>
              <a:rPr lang="es-ES_tradnl" sz="3200" b="1" i="1" dirty="0" smtClean="0"/>
              <a:t>O</a:t>
            </a:r>
            <a:r>
              <a:rPr lang="es-ES_tradnl" sz="3200" b="1" i="1" dirty="0" smtClean="0"/>
              <a:t>ír, Creer, Traer, </a:t>
            </a:r>
            <a:r>
              <a:rPr lang="es-ES_tradnl" sz="3200" b="1" dirty="0" smtClean="0"/>
              <a:t>and </a:t>
            </a:r>
            <a:r>
              <a:rPr lang="es-ES_tradnl" sz="3200" b="1" i="1" dirty="0" smtClean="0"/>
              <a:t>Leer </a:t>
            </a:r>
            <a:r>
              <a:rPr lang="es-ES_tradnl" sz="3200" b="1" dirty="0" err="1" smtClean="0"/>
              <a:t>take</a:t>
            </a:r>
            <a:r>
              <a:rPr lang="es-ES_tradnl" sz="3200" b="1" dirty="0" smtClean="0"/>
              <a:t> in </a:t>
            </a:r>
            <a:r>
              <a:rPr lang="es-ES_tradnl" sz="3200" b="1" dirty="0" err="1" smtClean="0"/>
              <a:t>the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present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progressive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also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occur</a:t>
            </a:r>
            <a:r>
              <a:rPr lang="es-ES_tradnl" sz="3200" b="1" dirty="0" smtClean="0"/>
              <a:t> in </a:t>
            </a:r>
            <a:r>
              <a:rPr lang="es-ES_tradnl" sz="3200" b="1" dirty="0" err="1" smtClean="0"/>
              <a:t>the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third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person</a:t>
            </a:r>
            <a:r>
              <a:rPr lang="es-ES_tradnl" sz="3200" b="1" dirty="0" smtClean="0"/>
              <a:t> of </a:t>
            </a:r>
            <a:r>
              <a:rPr lang="es-ES_tradnl" sz="3200" b="1" dirty="0" err="1" smtClean="0"/>
              <a:t>the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preterite</a:t>
            </a:r>
            <a:r>
              <a:rPr lang="es-ES_tradnl" sz="3200" b="1" dirty="0" smtClean="0"/>
              <a:t>. </a:t>
            </a:r>
            <a:endParaRPr lang="es-ES_tradnl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06401" y="3838936"/>
            <a:ext cx="8520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err="1" smtClean="0"/>
              <a:t>The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other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forms</a:t>
            </a:r>
            <a:r>
              <a:rPr lang="es-ES_tradnl" sz="3200" b="1" dirty="0" smtClean="0"/>
              <a:t> of </a:t>
            </a:r>
            <a:r>
              <a:rPr lang="es-ES_tradnl" sz="3200" b="1" dirty="0" err="1" smtClean="0"/>
              <a:t>these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verbs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will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take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an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accent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over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the</a:t>
            </a:r>
            <a:r>
              <a:rPr lang="es-ES_tradnl" sz="3200" b="1" dirty="0" smtClean="0"/>
              <a:t> </a:t>
            </a:r>
            <a:r>
              <a:rPr lang="es-ES_tradnl" sz="3200" b="1" dirty="0" smtClean="0"/>
              <a:t>“i” in </a:t>
            </a:r>
            <a:r>
              <a:rPr lang="es-ES_tradnl" sz="3200" b="1" dirty="0" err="1" smtClean="0"/>
              <a:t>their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conjugations</a:t>
            </a:r>
            <a:r>
              <a:rPr lang="es-ES_tradnl" sz="3200" b="1" dirty="0" smtClean="0"/>
              <a:t>.</a:t>
            </a:r>
            <a:endParaRPr lang="es-ES_tradnl" sz="3200" b="1" dirty="0"/>
          </a:p>
        </p:txBody>
      </p:sp>
    </p:spTree>
    <p:extLst>
      <p:ext uri="{BB962C8B-B14F-4D97-AF65-F5344CB8AC3E}">
        <p14:creationId xmlns:p14="http://schemas.microsoft.com/office/powerpoint/2010/main" val="3631819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8181" y="354188"/>
            <a:ext cx="2447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dirty="0" smtClean="0">
                <a:solidFill>
                  <a:srgbClr val="0000FF"/>
                </a:solidFill>
              </a:rPr>
              <a:t>Leer</a:t>
            </a:r>
            <a:endParaRPr lang="es-ES_tradnl" sz="2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97417" y="354188"/>
            <a:ext cx="22259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dirty="0" smtClean="0">
                <a:solidFill>
                  <a:srgbClr val="0000FF"/>
                </a:solidFill>
              </a:rPr>
              <a:t>Traer</a:t>
            </a:r>
            <a:endParaRPr lang="es-ES_tradnl" sz="2800" dirty="0">
              <a:solidFill>
                <a:srgbClr val="0000F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031999" y="1454727"/>
            <a:ext cx="23091" cy="35329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29180" y="2290618"/>
            <a:ext cx="31730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29180" y="3643745"/>
            <a:ext cx="29684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48762" y="1491672"/>
            <a:ext cx="23091" cy="35329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407580" y="2327563"/>
            <a:ext cx="31730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407580" y="3680690"/>
            <a:ext cx="29684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9180" y="1454727"/>
            <a:ext cx="1223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800" dirty="0" smtClean="0">
                <a:solidFill>
                  <a:srgbClr val="FF0000"/>
                </a:solidFill>
              </a:rPr>
              <a:t>Le</a:t>
            </a:r>
            <a:r>
              <a:rPr lang="es-ES_tradnl" sz="4800" dirty="0" smtClean="0">
                <a:solidFill>
                  <a:srgbClr val="FF0000"/>
                </a:solidFill>
              </a:rPr>
              <a:t>í</a:t>
            </a:r>
            <a:endParaRPr lang="es-ES_tradnl" sz="4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10172" y="1422124"/>
            <a:ext cx="1574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800" dirty="0" err="1" smtClean="0">
                <a:solidFill>
                  <a:srgbClr val="FF0000"/>
                </a:solidFill>
              </a:rPr>
              <a:t>Tra</a:t>
            </a:r>
            <a:r>
              <a:rPr lang="es-ES_tradnl" sz="4800" dirty="0" err="1" smtClean="0">
                <a:solidFill>
                  <a:srgbClr val="FF0000"/>
                </a:solidFill>
              </a:rPr>
              <a:t>í</a:t>
            </a:r>
            <a:endParaRPr lang="es-ES_tradnl" sz="4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6270" y="2364232"/>
            <a:ext cx="1858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800" dirty="0" smtClean="0">
                <a:solidFill>
                  <a:srgbClr val="FF0000"/>
                </a:solidFill>
              </a:rPr>
              <a:t>Le</a:t>
            </a:r>
            <a:r>
              <a:rPr lang="es-ES_tradnl" sz="4800" dirty="0" smtClean="0">
                <a:solidFill>
                  <a:srgbClr val="FF0000"/>
                </a:solidFill>
              </a:rPr>
              <a:t>íste</a:t>
            </a:r>
            <a:endParaRPr lang="es-ES_tradnl" sz="4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6270" y="3611417"/>
            <a:ext cx="1835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800" dirty="0" smtClean="0">
                <a:solidFill>
                  <a:srgbClr val="FF0000"/>
                </a:solidFill>
              </a:rPr>
              <a:t>Ley</a:t>
            </a:r>
            <a:r>
              <a:rPr lang="es-ES_tradnl" sz="4800" dirty="0" smtClean="0">
                <a:solidFill>
                  <a:srgbClr val="FF0000"/>
                </a:solidFill>
              </a:rPr>
              <a:t>ó</a:t>
            </a:r>
            <a:endParaRPr lang="es-ES_tradnl" sz="4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73809" y="1330174"/>
            <a:ext cx="2375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800" dirty="0" smtClean="0">
                <a:solidFill>
                  <a:srgbClr val="FF0000"/>
                </a:solidFill>
              </a:rPr>
              <a:t>Le</a:t>
            </a:r>
            <a:r>
              <a:rPr lang="es-ES_tradnl" sz="4800" dirty="0" smtClean="0">
                <a:solidFill>
                  <a:srgbClr val="FF0000"/>
                </a:solidFill>
              </a:rPr>
              <a:t>ímos</a:t>
            </a:r>
            <a:endParaRPr lang="es-ES_tradnl" sz="4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73809" y="2438124"/>
            <a:ext cx="2167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800" dirty="0" smtClean="0">
                <a:solidFill>
                  <a:srgbClr val="FF0000"/>
                </a:solidFill>
              </a:rPr>
              <a:t>Le</a:t>
            </a:r>
            <a:r>
              <a:rPr lang="es-ES_tradnl" sz="4800" dirty="0" smtClean="0">
                <a:solidFill>
                  <a:srgbClr val="FF0000"/>
                </a:solidFill>
              </a:rPr>
              <a:t>ísteis</a:t>
            </a:r>
            <a:endParaRPr lang="es-ES_tradnl" sz="4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94221" y="3680690"/>
            <a:ext cx="2523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800" dirty="0" smtClean="0">
                <a:solidFill>
                  <a:srgbClr val="FF0000"/>
                </a:solidFill>
              </a:rPr>
              <a:t>Leyeron</a:t>
            </a:r>
            <a:endParaRPr lang="es-ES_tradnl" sz="4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72182" y="2438124"/>
            <a:ext cx="2161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800" dirty="0" err="1" smtClean="0">
                <a:solidFill>
                  <a:srgbClr val="FF0000"/>
                </a:solidFill>
              </a:rPr>
              <a:t>Tra</a:t>
            </a:r>
            <a:r>
              <a:rPr lang="es-ES_tradnl" sz="4800" dirty="0" err="1" smtClean="0">
                <a:solidFill>
                  <a:srgbClr val="FF0000"/>
                </a:solidFill>
              </a:rPr>
              <a:t>íste</a:t>
            </a:r>
            <a:endParaRPr lang="es-ES_tradnl" sz="4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29540" y="3860524"/>
            <a:ext cx="2135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800" dirty="0" err="1" smtClean="0">
                <a:solidFill>
                  <a:srgbClr val="FF0000"/>
                </a:solidFill>
              </a:rPr>
              <a:t>Tray</a:t>
            </a:r>
            <a:r>
              <a:rPr lang="es-ES_tradnl" sz="4800" dirty="0" err="1" smtClean="0">
                <a:solidFill>
                  <a:srgbClr val="FF0000"/>
                </a:solidFill>
              </a:rPr>
              <a:t>ó</a:t>
            </a:r>
            <a:endParaRPr lang="es-ES_tradnl" sz="48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65293" y="1454588"/>
            <a:ext cx="2386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dirty="0" err="1" smtClean="0">
                <a:solidFill>
                  <a:srgbClr val="FF0000"/>
                </a:solidFill>
              </a:rPr>
              <a:t>Tra</a:t>
            </a:r>
            <a:r>
              <a:rPr lang="es-ES_tradnl" sz="4000" dirty="0" err="1" smtClean="0">
                <a:solidFill>
                  <a:srgbClr val="FF0000"/>
                </a:solidFill>
              </a:rPr>
              <a:t>ímos</a:t>
            </a:r>
            <a:endParaRPr lang="es-ES_tradnl" sz="48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65293" y="2561235"/>
            <a:ext cx="2386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dirty="0" err="1" smtClean="0">
                <a:solidFill>
                  <a:srgbClr val="FF0000"/>
                </a:solidFill>
              </a:rPr>
              <a:t>Tra</a:t>
            </a:r>
            <a:r>
              <a:rPr lang="es-ES_tradnl" sz="4000" dirty="0" err="1" smtClean="0">
                <a:solidFill>
                  <a:srgbClr val="FF0000"/>
                </a:solidFill>
              </a:rPr>
              <a:t>ísteis</a:t>
            </a:r>
            <a:endParaRPr lang="es-ES_tradnl" sz="48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96020" y="3860524"/>
            <a:ext cx="2386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dirty="0" err="1" smtClean="0">
                <a:solidFill>
                  <a:srgbClr val="FF0000"/>
                </a:solidFill>
              </a:rPr>
              <a:t>Trayeron</a:t>
            </a:r>
            <a:endParaRPr lang="es-ES_tradnl" sz="48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1712" y="5070763"/>
            <a:ext cx="81514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*In </a:t>
            </a:r>
            <a:r>
              <a:rPr lang="es-ES_tradnl" sz="2800" dirty="0" err="1" smtClean="0"/>
              <a:t>these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verbs</a:t>
            </a:r>
            <a:r>
              <a:rPr lang="es-ES_tradnl" sz="2800" dirty="0" smtClean="0"/>
              <a:t>,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smtClean="0"/>
              <a:t>“i” </a:t>
            </a:r>
            <a:r>
              <a:rPr lang="es-ES_tradnl" sz="2800" dirty="0" err="1" smtClean="0"/>
              <a:t>is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going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to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end</a:t>
            </a:r>
            <a:r>
              <a:rPr lang="es-ES_tradnl" sz="2800" dirty="0" smtClean="0"/>
              <a:t> up </a:t>
            </a:r>
            <a:r>
              <a:rPr lang="es-ES_tradnl" sz="2800" dirty="0" err="1" smtClean="0"/>
              <a:t>next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to</a:t>
            </a:r>
            <a:r>
              <a:rPr lang="es-ES_tradnl" sz="2800" dirty="0" smtClean="0"/>
              <a:t> a </a:t>
            </a:r>
            <a:r>
              <a:rPr lang="es-ES_tradnl" sz="2800" dirty="0" err="1" smtClean="0"/>
              <a:t>stronger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vowel</a:t>
            </a:r>
            <a:r>
              <a:rPr lang="es-ES_tradnl" sz="2800" dirty="0" smtClean="0"/>
              <a:t> ; </a:t>
            </a:r>
            <a:r>
              <a:rPr lang="es-ES_tradnl" sz="2800" dirty="0" err="1" smtClean="0"/>
              <a:t>we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need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to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either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beef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it</a:t>
            </a:r>
            <a:r>
              <a:rPr lang="es-ES_tradnl" sz="2800" dirty="0" smtClean="0"/>
              <a:t> up </a:t>
            </a:r>
            <a:r>
              <a:rPr lang="es-ES_tradnl" sz="2800" dirty="0" err="1" smtClean="0"/>
              <a:t>with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an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accent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mark</a:t>
            </a:r>
            <a:r>
              <a:rPr lang="es-ES_tradnl" sz="2800" dirty="0" smtClean="0"/>
              <a:t>, </a:t>
            </a:r>
            <a:r>
              <a:rPr lang="es-ES_tradnl" sz="2800" dirty="0" err="1" smtClean="0"/>
              <a:t>or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save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it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with</a:t>
            </a:r>
            <a:r>
              <a:rPr lang="es-ES_tradnl" sz="2800" dirty="0" smtClean="0"/>
              <a:t> ¡SÚPER-Y!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022140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183" y="0"/>
            <a:ext cx="8612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u="sng" dirty="0" smtClean="0"/>
              <a:t>Verbos que tienen significados </a:t>
            </a:r>
            <a:r>
              <a:rPr lang="es-ES_tradnl" sz="3600" b="1" u="sng" dirty="0" err="1" smtClean="0"/>
              <a:t>multiples</a:t>
            </a:r>
            <a:endParaRPr lang="es-ES_tradnl" sz="36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38728" y="1223022"/>
            <a:ext cx="8405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err="1" smtClean="0">
                <a:solidFill>
                  <a:srgbClr val="0000FF"/>
                </a:solidFill>
              </a:rPr>
              <a:t>There</a:t>
            </a:r>
            <a:r>
              <a:rPr lang="es-ES_tradnl" sz="3200" b="1" dirty="0" smtClean="0">
                <a:solidFill>
                  <a:srgbClr val="0000FF"/>
                </a:solidFill>
              </a:rPr>
              <a:t> are </a:t>
            </a:r>
            <a:r>
              <a:rPr lang="es-ES_tradnl" sz="3200" b="1" dirty="0" err="1" smtClean="0">
                <a:solidFill>
                  <a:srgbClr val="0000FF"/>
                </a:solidFill>
              </a:rPr>
              <a:t>many</a:t>
            </a:r>
            <a:r>
              <a:rPr lang="es-ES_tradnl" sz="3200" b="1" dirty="0" smtClean="0">
                <a:solidFill>
                  <a:srgbClr val="0000FF"/>
                </a:solidFill>
              </a:rPr>
              <a:t> </a:t>
            </a:r>
            <a:r>
              <a:rPr lang="es-ES_tradnl" sz="3200" b="1" dirty="0" err="1" smtClean="0">
                <a:solidFill>
                  <a:srgbClr val="0000FF"/>
                </a:solidFill>
              </a:rPr>
              <a:t>verbs</a:t>
            </a:r>
            <a:r>
              <a:rPr lang="es-ES_tradnl" sz="3200" b="1" dirty="0" smtClean="0">
                <a:solidFill>
                  <a:srgbClr val="0000FF"/>
                </a:solidFill>
              </a:rPr>
              <a:t> </a:t>
            </a:r>
            <a:r>
              <a:rPr lang="es-ES_tradnl" sz="3200" b="1" dirty="0" err="1" smtClean="0">
                <a:solidFill>
                  <a:srgbClr val="0000FF"/>
                </a:solidFill>
              </a:rPr>
              <a:t>that</a:t>
            </a:r>
            <a:r>
              <a:rPr lang="es-ES_tradnl" sz="3200" b="1" dirty="0" smtClean="0">
                <a:solidFill>
                  <a:srgbClr val="0000FF"/>
                </a:solidFill>
              </a:rPr>
              <a:t> </a:t>
            </a:r>
            <a:r>
              <a:rPr lang="es-ES_tradnl" sz="3200" b="1" dirty="0" err="1" smtClean="0">
                <a:solidFill>
                  <a:srgbClr val="0000FF"/>
                </a:solidFill>
              </a:rPr>
              <a:t>have</a:t>
            </a:r>
            <a:r>
              <a:rPr lang="es-ES_tradnl" sz="3200" b="1" dirty="0" smtClean="0">
                <a:solidFill>
                  <a:srgbClr val="0000FF"/>
                </a:solidFill>
              </a:rPr>
              <a:t> </a:t>
            </a:r>
            <a:r>
              <a:rPr lang="es-ES_tradnl" sz="3200" b="1" dirty="0" err="1" smtClean="0">
                <a:solidFill>
                  <a:srgbClr val="0000FF"/>
                </a:solidFill>
              </a:rPr>
              <a:t>multiple</a:t>
            </a:r>
            <a:r>
              <a:rPr lang="es-ES_tradnl" sz="3200" b="1" dirty="0" smtClean="0">
                <a:solidFill>
                  <a:srgbClr val="0000FF"/>
                </a:solidFill>
              </a:rPr>
              <a:t> </a:t>
            </a:r>
            <a:r>
              <a:rPr lang="es-ES_tradnl" sz="3200" b="1" dirty="0" err="1" smtClean="0">
                <a:solidFill>
                  <a:srgbClr val="0000FF"/>
                </a:solidFill>
              </a:rPr>
              <a:t>meanings</a:t>
            </a:r>
            <a:r>
              <a:rPr lang="es-ES_tradnl" sz="3200" b="1" dirty="0" smtClean="0">
                <a:solidFill>
                  <a:srgbClr val="0000FF"/>
                </a:solidFill>
              </a:rPr>
              <a:t>, BUT ONLY IN THE PRETERITE. </a:t>
            </a:r>
            <a:endParaRPr lang="es-ES_tradnl" sz="32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362" y="2209173"/>
            <a:ext cx="154828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FF6600"/>
                </a:solidFill>
              </a:rPr>
              <a:t>Querer</a:t>
            </a:r>
            <a:endParaRPr lang="es-ES_tradnl" sz="28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96299" y="2209173"/>
            <a:ext cx="19873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0000FF"/>
                </a:solidFill>
              </a:rPr>
              <a:t>To</a:t>
            </a:r>
            <a:r>
              <a:rPr lang="es-ES_tradnl" sz="3200" dirty="0" smtClean="0">
                <a:solidFill>
                  <a:srgbClr val="0000FF"/>
                </a:solidFill>
              </a:rPr>
              <a:t> </a:t>
            </a:r>
            <a:r>
              <a:rPr lang="es-ES_tradnl" sz="3200" dirty="0" err="1" smtClean="0">
                <a:solidFill>
                  <a:srgbClr val="0000FF"/>
                </a:solidFill>
              </a:rPr>
              <a:t>want</a:t>
            </a:r>
            <a:endParaRPr lang="es-ES_tradnl" sz="28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71026" y="2191778"/>
            <a:ext cx="19873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FF0000"/>
                </a:solidFill>
              </a:rPr>
              <a:t>To</a:t>
            </a:r>
            <a:r>
              <a:rPr lang="es-ES_tradnl" sz="3200" dirty="0" smtClean="0">
                <a:solidFill>
                  <a:srgbClr val="FF0000"/>
                </a:solidFill>
              </a:rPr>
              <a:t> try </a:t>
            </a:r>
            <a:r>
              <a:rPr lang="es-ES_tradnl" sz="3200" dirty="0" err="1" smtClean="0">
                <a:solidFill>
                  <a:srgbClr val="FF0000"/>
                </a:solidFill>
              </a:rPr>
              <a:t>to</a:t>
            </a:r>
            <a:endParaRPr lang="es-ES_tradnl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361" y="2811344"/>
            <a:ext cx="20875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FF6600"/>
                </a:solidFill>
              </a:rPr>
              <a:t>No Querer</a:t>
            </a:r>
            <a:endParaRPr lang="es-ES_tradnl" sz="2800" dirty="0">
              <a:solidFill>
                <a:srgbClr val="FF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78932" y="2793949"/>
            <a:ext cx="229841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0000FF"/>
                </a:solidFill>
              </a:rPr>
              <a:t>To</a:t>
            </a:r>
            <a:r>
              <a:rPr lang="es-ES_tradnl" sz="3200" dirty="0" smtClean="0">
                <a:solidFill>
                  <a:srgbClr val="0000FF"/>
                </a:solidFill>
              </a:rPr>
              <a:t> </a:t>
            </a:r>
            <a:r>
              <a:rPr lang="es-ES_tradnl" sz="3200" i="1" u="sng" dirty="0" err="1" smtClean="0">
                <a:solidFill>
                  <a:srgbClr val="0000FF"/>
                </a:solidFill>
              </a:rPr>
              <a:t>not</a:t>
            </a:r>
            <a:r>
              <a:rPr lang="es-ES_tradnl" sz="3200" u="sng" dirty="0" smtClean="0">
                <a:solidFill>
                  <a:srgbClr val="0000FF"/>
                </a:solidFill>
              </a:rPr>
              <a:t> </a:t>
            </a:r>
            <a:r>
              <a:rPr lang="es-ES_tradnl" sz="3200" i="1" dirty="0" err="1" smtClean="0">
                <a:solidFill>
                  <a:srgbClr val="0000FF"/>
                </a:solidFill>
              </a:rPr>
              <a:t>want</a:t>
            </a:r>
            <a:endParaRPr lang="es-ES_tradnl" sz="28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47546" y="2776554"/>
            <a:ext cx="300262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FF0000"/>
                </a:solidFill>
              </a:rPr>
              <a:t>To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refuse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to</a:t>
            </a:r>
            <a:endParaRPr lang="es-ES_tradnl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1362" y="3500418"/>
            <a:ext cx="20875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FF6600"/>
                </a:solidFill>
              </a:rPr>
              <a:t>Poder</a:t>
            </a:r>
            <a:endParaRPr lang="es-ES_tradnl" sz="2800" dirty="0">
              <a:solidFill>
                <a:srgbClr val="FF66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78932" y="3483023"/>
            <a:ext cx="266861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0000FF"/>
                </a:solidFill>
              </a:rPr>
              <a:t>To</a:t>
            </a:r>
            <a:r>
              <a:rPr lang="es-ES_tradnl" sz="3200" dirty="0" smtClean="0">
                <a:solidFill>
                  <a:srgbClr val="0000FF"/>
                </a:solidFill>
              </a:rPr>
              <a:t> be </a:t>
            </a:r>
            <a:r>
              <a:rPr lang="es-ES_tradnl" sz="3200" dirty="0" err="1" smtClean="0">
                <a:solidFill>
                  <a:srgbClr val="0000FF"/>
                </a:solidFill>
              </a:rPr>
              <a:t>able</a:t>
            </a:r>
            <a:r>
              <a:rPr lang="es-ES_tradnl" sz="3200" dirty="0" smtClean="0">
                <a:solidFill>
                  <a:srgbClr val="0000FF"/>
                </a:solidFill>
              </a:rPr>
              <a:t> </a:t>
            </a:r>
            <a:r>
              <a:rPr lang="es-ES_tradnl" sz="3200" dirty="0" err="1" smtClean="0">
                <a:solidFill>
                  <a:srgbClr val="0000FF"/>
                </a:solidFill>
              </a:rPr>
              <a:t>to</a:t>
            </a:r>
            <a:endParaRPr lang="es-ES_tradnl" sz="2800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47547" y="3239493"/>
            <a:ext cx="3002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FF0000"/>
                </a:solidFill>
              </a:rPr>
              <a:t>To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succeed</a:t>
            </a:r>
            <a:r>
              <a:rPr lang="es-ES_tradnl" sz="3200" dirty="0" smtClean="0">
                <a:solidFill>
                  <a:srgbClr val="FF0000"/>
                </a:solidFill>
              </a:rPr>
              <a:t> in / </a:t>
            </a:r>
            <a:r>
              <a:rPr lang="es-ES_tradnl" sz="3200" dirty="0" err="1" smtClean="0">
                <a:solidFill>
                  <a:srgbClr val="FF0000"/>
                </a:solidFill>
              </a:rPr>
              <a:t>To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manage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to</a:t>
            </a:r>
            <a:endParaRPr lang="es-ES_tradnl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1362" y="4351501"/>
            <a:ext cx="20875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FF6600"/>
                </a:solidFill>
              </a:rPr>
              <a:t>No Poder</a:t>
            </a:r>
            <a:endParaRPr lang="es-ES_tradnl" sz="2800" dirty="0">
              <a:solidFill>
                <a:srgbClr val="FF66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65650" y="4348856"/>
            <a:ext cx="303602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0000FF"/>
                </a:solidFill>
              </a:rPr>
              <a:t>To</a:t>
            </a:r>
            <a:r>
              <a:rPr lang="es-ES_tradnl" sz="3200" dirty="0" smtClean="0">
                <a:solidFill>
                  <a:srgbClr val="0000FF"/>
                </a:solidFill>
              </a:rPr>
              <a:t> be </a:t>
            </a:r>
            <a:r>
              <a:rPr lang="es-ES_tradnl" sz="3200" dirty="0" err="1" smtClean="0">
                <a:solidFill>
                  <a:srgbClr val="0000FF"/>
                </a:solidFill>
              </a:rPr>
              <a:t>unable</a:t>
            </a:r>
            <a:r>
              <a:rPr lang="es-ES_tradnl" sz="3200" dirty="0" smtClean="0">
                <a:solidFill>
                  <a:srgbClr val="0000FF"/>
                </a:solidFill>
              </a:rPr>
              <a:t> </a:t>
            </a:r>
            <a:r>
              <a:rPr lang="es-ES_tradnl" sz="3200" dirty="0" err="1" smtClean="0">
                <a:solidFill>
                  <a:srgbClr val="0000FF"/>
                </a:solidFill>
              </a:rPr>
              <a:t>to</a:t>
            </a:r>
            <a:endParaRPr lang="es-ES_tradnl" sz="28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47547" y="4327542"/>
            <a:ext cx="300262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FF0000"/>
                </a:solidFill>
              </a:rPr>
              <a:t>To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fail</a:t>
            </a:r>
            <a:r>
              <a:rPr lang="es-ES_tradnl" sz="3200" dirty="0" smtClean="0">
                <a:solidFill>
                  <a:srgbClr val="FF0000"/>
                </a:solidFill>
              </a:rPr>
              <a:t> at</a:t>
            </a:r>
            <a:endParaRPr lang="es-ES_tradnl" sz="2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1360" y="4947108"/>
            <a:ext cx="20875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FF6600"/>
                </a:solidFill>
              </a:rPr>
              <a:t>Conocer</a:t>
            </a:r>
            <a:endParaRPr lang="es-ES_tradnl" sz="2800" dirty="0">
              <a:solidFill>
                <a:srgbClr val="FF66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78931" y="4929713"/>
            <a:ext cx="22984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0000FF"/>
                </a:solidFill>
              </a:rPr>
              <a:t>To</a:t>
            </a:r>
            <a:r>
              <a:rPr lang="es-ES_tradnl" sz="3200" dirty="0" smtClean="0">
                <a:solidFill>
                  <a:srgbClr val="0000FF"/>
                </a:solidFill>
              </a:rPr>
              <a:t> </a:t>
            </a:r>
            <a:r>
              <a:rPr lang="es-ES_tradnl" sz="3200" dirty="0" err="1" smtClean="0">
                <a:solidFill>
                  <a:srgbClr val="0000FF"/>
                </a:solidFill>
              </a:rPr>
              <a:t>know</a:t>
            </a:r>
            <a:r>
              <a:rPr lang="es-ES_tradnl" sz="3200" dirty="0" smtClean="0">
                <a:solidFill>
                  <a:srgbClr val="0000FF"/>
                </a:solidFill>
              </a:rPr>
              <a:t> (</a:t>
            </a:r>
            <a:r>
              <a:rPr lang="es-ES_tradnl" sz="3200" dirty="0" err="1" smtClean="0">
                <a:solidFill>
                  <a:srgbClr val="0000FF"/>
                </a:solidFill>
              </a:rPr>
              <a:t>person</a:t>
            </a:r>
            <a:r>
              <a:rPr lang="es-ES_tradnl" sz="3200" dirty="0" smtClean="0">
                <a:solidFill>
                  <a:srgbClr val="0000FF"/>
                </a:solidFill>
              </a:rPr>
              <a:t> </a:t>
            </a:r>
            <a:r>
              <a:rPr lang="es-ES_tradnl" sz="3200" dirty="0" err="1" smtClean="0">
                <a:solidFill>
                  <a:srgbClr val="0000FF"/>
                </a:solidFill>
              </a:rPr>
              <a:t>or</a:t>
            </a:r>
            <a:r>
              <a:rPr lang="es-ES_tradnl" sz="3200" dirty="0" smtClean="0">
                <a:solidFill>
                  <a:srgbClr val="0000FF"/>
                </a:solidFill>
              </a:rPr>
              <a:t> place)</a:t>
            </a:r>
            <a:endParaRPr lang="es-ES_tradnl" sz="28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47545" y="4912318"/>
            <a:ext cx="300262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FF0000"/>
                </a:solidFill>
              </a:rPr>
              <a:t>To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meet</a:t>
            </a:r>
            <a:endParaRPr lang="es-ES_tradn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35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Sketchbook.thmx</Template>
  <TotalTime>260</TotalTime>
  <Words>382</Words>
  <Application>Microsoft Macintosh PowerPoint</Application>
  <PresentationFormat>On-screen Show (4:3)</PresentationFormat>
  <Paragraphs>70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Sketchbook</vt:lpstr>
      <vt:lpstr>Unidad 5: Reflexión en la experiencia</vt:lpstr>
      <vt:lpstr>¿Cuál es el objetivo para hoy?</vt:lpstr>
      <vt:lpstr>¿Cómo es la orden del día para hoy?</vt:lpstr>
      <vt:lpstr>Las preguntas del día: Usen los apuntes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#: Nombre Día #</dc:title>
  <dc:creator>Patrick Braun</dc:creator>
  <cp:lastModifiedBy>Patrick Braun</cp:lastModifiedBy>
  <cp:revision>11</cp:revision>
  <dcterms:created xsi:type="dcterms:W3CDTF">2015-02-04T12:21:46Z</dcterms:created>
  <dcterms:modified xsi:type="dcterms:W3CDTF">2015-03-11T14:43:00Z</dcterms:modified>
</cp:coreProperties>
</file>