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C2F61-DB87-5840-A793-D35AB099882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94308-1078-8C43-A68B-ADAF2A73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94308-1078-8C43-A68B-ADAF2A737D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3/10/15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241D072-1C3D-874F-B71D-4D313E831749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033555" y="2511012"/>
            <a:ext cx="5392912" cy="1599722"/>
          </a:xfrm>
        </p:spPr>
        <p:txBody>
          <a:bodyPr/>
          <a:lstStyle/>
          <a:p>
            <a:r>
              <a:rPr lang="en-US" sz="3600" dirty="0" err="1" smtClean="0"/>
              <a:t>Unidad</a:t>
            </a:r>
            <a:r>
              <a:rPr lang="en-US" sz="3600" dirty="0" smtClean="0"/>
              <a:t> 5: </a:t>
            </a:r>
            <a:r>
              <a:rPr lang="en-US" sz="3600" dirty="0" err="1" smtClean="0"/>
              <a:t>Relfexi</a:t>
            </a:r>
            <a:r>
              <a:rPr lang="en-US" sz="3600" dirty="0" err="1" smtClean="0"/>
              <a:t>ón</a:t>
            </a:r>
            <a:r>
              <a:rPr lang="en-US" sz="3600" dirty="0" smtClean="0"/>
              <a:t> en la </a:t>
            </a:r>
            <a:r>
              <a:rPr lang="en-US" sz="3600" dirty="0" err="1" smtClean="0"/>
              <a:t>experiencia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Día</a:t>
            </a:r>
            <a:r>
              <a:rPr lang="en-US" sz="3200" dirty="0" smtClean="0"/>
              <a:t> </a:t>
            </a:r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593" y="122307"/>
            <a:ext cx="555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>
                <a:solidFill>
                  <a:schemeClr val="bg2"/>
                </a:solidFill>
              </a:rPr>
              <a:t>Espa</a:t>
            </a:r>
            <a:r>
              <a:rPr lang="es-ES_tradnl" sz="4000" dirty="0" smtClean="0">
                <a:solidFill>
                  <a:schemeClr val="bg2"/>
                </a:solidFill>
              </a:rPr>
              <a:t>ñol 1</a:t>
            </a:r>
            <a:endParaRPr lang="es-ES_tradnl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4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538" y="250967"/>
            <a:ext cx="661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Last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week</a:t>
            </a:r>
            <a:r>
              <a:rPr lang="es-ES_tradnl" sz="3600" dirty="0" smtClean="0">
                <a:solidFill>
                  <a:srgbClr val="FF0000"/>
                </a:solidFill>
              </a:rPr>
              <a:t> – La semana pasada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538" y="1599211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One</a:t>
            </a:r>
            <a:r>
              <a:rPr lang="es-ES_tradnl" sz="3600" dirty="0" smtClean="0">
                <a:solidFill>
                  <a:srgbClr val="FF0000"/>
                </a:solidFill>
              </a:rPr>
              <a:t> time – Una vez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537" y="3042689"/>
            <a:ext cx="6038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Two</a:t>
            </a:r>
            <a:r>
              <a:rPr lang="es-ES_tradnl" sz="3600" dirty="0" smtClean="0">
                <a:solidFill>
                  <a:srgbClr val="FF0000"/>
                </a:solidFill>
              </a:rPr>
              <a:t> times – Dos veces</a:t>
            </a:r>
            <a:endParaRPr lang="es-ES_trad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2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39"/>
          </a:xfrm>
        </p:spPr>
        <p:txBody>
          <a:bodyPr/>
          <a:lstStyle/>
          <a:p>
            <a:pPr algn="l"/>
            <a:r>
              <a:rPr lang="es-ES_tradnl" sz="3600" dirty="0" smtClean="0"/>
              <a:t>¿Cuál es el objetivo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60" y="996462"/>
            <a:ext cx="8771889" cy="464830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s-ES_tradnl" sz="4800" dirty="0" smtClean="0"/>
              <a:t> </a:t>
            </a:r>
            <a:r>
              <a:rPr lang="es-ES_tradnl" sz="3600" dirty="0" smtClean="0"/>
              <a:t>Usar el idioma español </a:t>
            </a:r>
            <a:r>
              <a:rPr lang="es-ES_tradnl" sz="3600" dirty="0" smtClean="0"/>
              <a:t>para comunicar de acciones y eventos que ocurrieron en el pasado. </a:t>
            </a:r>
            <a:endParaRPr lang="es-ES_tradnl" sz="4800" dirty="0" smtClean="0"/>
          </a:p>
        </p:txBody>
      </p:sp>
    </p:spTree>
    <p:extLst>
      <p:ext uri="{BB962C8B-B14F-4D97-AF65-F5344CB8AC3E}">
        <p14:creationId xmlns:p14="http://schemas.microsoft.com/office/powerpoint/2010/main" val="36489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16"/>
            <a:ext cx="9144000" cy="757862"/>
          </a:xfrm>
        </p:spPr>
        <p:txBody>
          <a:bodyPr/>
          <a:lstStyle/>
          <a:p>
            <a:pPr algn="l"/>
            <a:r>
              <a:rPr lang="es-ES_tradnl" sz="3600" dirty="0" smtClean="0"/>
              <a:t>¿Cómo es la orden del día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69" y="1016000"/>
            <a:ext cx="8103278" cy="4628767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s-ES_tradnl" sz="3200" dirty="0" smtClean="0"/>
              <a:t> La pregunta </a:t>
            </a:r>
            <a:r>
              <a:rPr lang="es-ES_tradnl" sz="3200" dirty="0" smtClean="0"/>
              <a:t>del </a:t>
            </a:r>
            <a:r>
              <a:rPr lang="es-ES_tradnl" sz="3200" dirty="0" smtClean="0"/>
              <a:t>día</a:t>
            </a:r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/>
              <a:t>Sacar apuntes del pret</a:t>
            </a:r>
            <a:r>
              <a:rPr lang="es-ES_tradnl" sz="3200" dirty="0" smtClean="0"/>
              <a:t>érito</a:t>
            </a:r>
            <a:r>
              <a:rPr lang="es-ES_tradnl" sz="3200" dirty="0" smtClean="0"/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/>
              <a:t>Una actividad de pr</a:t>
            </a:r>
            <a:r>
              <a:rPr lang="es-ES_tradnl" sz="3200" dirty="0" smtClean="0"/>
              <a:t>áctica</a:t>
            </a:r>
            <a:endParaRPr lang="es-ES_tradnl" sz="3200" dirty="0" smtClean="0"/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La tarea: Escribir – 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para la clase pr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óxima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45833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001" y="2787610"/>
            <a:ext cx="8851273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Piensa en la invitaci</a:t>
            </a:r>
            <a:r>
              <a:rPr lang="es-ES_tradnl" dirty="0" smtClean="0"/>
              <a:t>ón que hiciste por mensaje de voz.  Describe la destinación dentro del país adónde fuiste a tu compañero/a.  Haz preguntas a tu compañero/a para profundizar la conversación también.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383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74" y="0"/>
            <a:ext cx="421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Apuntes de gram</a:t>
            </a:r>
            <a:r>
              <a:rPr lang="es-ES_tradnl" b="1" dirty="0" smtClean="0"/>
              <a:t>ática: El pretérito</a:t>
            </a:r>
            <a:endParaRPr lang="es-ES_tradn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5974" y="601677"/>
            <a:ext cx="8801414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600" dirty="0" smtClean="0"/>
              <a:t>El _____________ es el _____________ que se usa para _________________________________________.</a:t>
            </a:r>
            <a:endParaRPr lang="es-ES_tradnl" sz="3600" dirty="0"/>
          </a:p>
          <a:p>
            <a:pPr>
              <a:lnSpc>
                <a:spcPct val="130000"/>
              </a:lnSpc>
            </a:pPr>
            <a:r>
              <a:rPr lang="es-ES_tradnl" sz="3600" dirty="0" smtClean="0"/>
              <a:t>En __________, es igual a decir las cosas siguientes:</a:t>
            </a:r>
            <a:endParaRPr lang="es-ES_tradn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5307" y="601677"/>
            <a:ext cx="238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pret</a:t>
            </a:r>
            <a:r>
              <a:rPr lang="es-ES_tradnl" sz="3600" dirty="0" smtClean="0">
                <a:solidFill>
                  <a:srgbClr val="FF0000"/>
                </a:solidFill>
              </a:rPr>
              <a:t>érito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3169" y="69964"/>
            <a:ext cx="2384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solidFill>
                  <a:srgbClr val="FF0000"/>
                </a:solidFill>
              </a:rPr>
              <a:t>t</a:t>
            </a:r>
            <a:r>
              <a:rPr lang="es-ES_tradnl" sz="3600" dirty="0" smtClean="0">
                <a:solidFill>
                  <a:srgbClr val="FF0000"/>
                </a:solidFill>
              </a:rPr>
              <a:t>iempo verbal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374" y="1270293"/>
            <a:ext cx="6955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solidFill>
                  <a:srgbClr val="FF0000"/>
                </a:solidFill>
              </a:rPr>
              <a:t>e</a:t>
            </a:r>
            <a:r>
              <a:rPr lang="es-ES_tradnl" sz="3600" dirty="0" smtClean="0">
                <a:solidFill>
                  <a:srgbClr val="FF0000"/>
                </a:solidFill>
              </a:rPr>
              <a:t>xpresar que ocurri</a:t>
            </a:r>
            <a:r>
              <a:rPr lang="es-ES_tradnl" sz="3600" dirty="0" smtClean="0">
                <a:solidFill>
                  <a:srgbClr val="FF0000"/>
                </a:solidFill>
              </a:rPr>
              <a:t>ó en el pasado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1281" y="2020607"/>
            <a:ext cx="167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ingl</a:t>
            </a:r>
            <a:r>
              <a:rPr lang="es-ES_tradnl" sz="3600" dirty="0" smtClean="0">
                <a:solidFill>
                  <a:srgbClr val="FF0000"/>
                </a:solidFill>
              </a:rPr>
              <a:t>és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8397" y="3535502"/>
            <a:ext cx="707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I </a:t>
            </a:r>
            <a:r>
              <a:rPr lang="es-ES_tradnl" sz="3600" dirty="0" err="1" smtClean="0">
                <a:solidFill>
                  <a:srgbClr val="FF0000"/>
                </a:solidFill>
              </a:rPr>
              <a:t>spoke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with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you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yesterday</a:t>
            </a:r>
            <a:r>
              <a:rPr lang="es-ES_tradnl" sz="3600" dirty="0" smtClean="0">
                <a:solidFill>
                  <a:srgbClr val="FF0000"/>
                </a:solidFill>
              </a:rPr>
              <a:t>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8397" y="4300438"/>
            <a:ext cx="707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I </a:t>
            </a:r>
            <a:r>
              <a:rPr lang="es-ES_tradnl" sz="3600" dirty="0" err="1" smtClean="0">
                <a:solidFill>
                  <a:srgbClr val="FF0000"/>
                </a:solidFill>
              </a:rPr>
              <a:t>did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speak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with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you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yesterday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2961" y="4987010"/>
            <a:ext cx="707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Did</a:t>
            </a:r>
            <a:r>
              <a:rPr lang="es-ES_tradnl" sz="3600" dirty="0" smtClean="0">
                <a:solidFill>
                  <a:srgbClr val="FF0000"/>
                </a:solidFill>
              </a:rPr>
              <a:t> I </a:t>
            </a:r>
            <a:r>
              <a:rPr lang="es-ES_tradnl" sz="3600" dirty="0" err="1" smtClean="0">
                <a:solidFill>
                  <a:srgbClr val="FF0000"/>
                </a:solidFill>
              </a:rPr>
              <a:t>speak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with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you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yesterday</a:t>
            </a:r>
            <a:r>
              <a:rPr lang="es-ES_tradnl" sz="3600" dirty="0" smtClean="0">
                <a:solidFill>
                  <a:srgbClr val="FF0000"/>
                </a:solidFill>
              </a:rPr>
              <a:t>?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513" y="5714296"/>
            <a:ext cx="86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3366FF"/>
                </a:solidFill>
              </a:rPr>
              <a:t>Habl</a:t>
            </a:r>
            <a:r>
              <a:rPr lang="es-ES_tradnl" sz="3600" dirty="0" smtClean="0">
                <a:solidFill>
                  <a:srgbClr val="3366FF"/>
                </a:solidFill>
              </a:rPr>
              <a:t>é contigo ayer. / ¿Hablé contigo ayer?</a:t>
            </a:r>
            <a:endParaRPr lang="es-ES_tradnl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0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74" y="0"/>
            <a:ext cx="421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Apuntes de gram</a:t>
            </a:r>
            <a:r>
              <a:rPr lang="es-ES_tradnl" b="1" dirty="0" smtClean="0"/>
              <a:t>ática: El pretérito</a:t>
            </a:r>
            <a:endParaRPr lang="es-ES_tradn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5974" y="601677"/>
            <a:ext cx="88014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600" dirty="0" smtClean="0"/>
              <a:t>Las _______________ de __________________________:</a:t>
            </a:r>
            <a:endParaRPr lang="es-ES_tradn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79871" y="601677"/>
            <a:ext cx="298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terminaciones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285" y="601677"/>
            <a:ext cx="409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solidFill>
                  <a:srgbClr val="FF0000"/>
                </a:solidFill>
              </a:rPr>
              <a:t>v</a:t>
            </a:r>
            <a:r>
              <a:rPr lang="es-ES_tradnl" sz="3600" dirty="0" smtClean="0">
                <a:solidFill>
                  <a:srgbClr val="FF0000"/>
                </a:solidFill>
              </a:rPr>
              <a:t>erbos regulares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2854" y="1451316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-AR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359" y="2097647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smtClean="0">
                <a:solidFill>
                  <a:srgbClr val="FF0000"/>
                </a:solidFill>
              </a:rPr>
              <a:t>é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031" y="2743978"/>
            <a:ext cx="1494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err="1" smtClean="0">
                <a:solidFill>
                  <a:srgbClr val="FF0000"/>
                </a:solidFill>
              </a:rPr>
              <a:t>aste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359" y="3390309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smtClean="0">
                <a:solidFill>
                  <a:srgbClr val="FF0000"/>
                </a:solidFill>
              </a:rPr>
              <a:t>ó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4395" y="2097647"/>
            <a:ext cx="1381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-amos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4394" y="2810247"/>
            <a:ext cx="189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err="1" smtClean="0">
                <a:solidFill>
                  <a:srgbClr val="FF0000"/>
                </a:solidFill>
              </a:rPr>
              <a:t>asteis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3404" y="3390309"/>
            <a:ext cx="180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-aron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15718" y="2097647"/>
            <a:ext cx="0" cy="1938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23359" y="2743978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3359" y="3456578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61613" y="1495129"/>
            <a:ext cx="200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-ER / -IR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5155" y="2250047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smtClean="0">
                <a:solidFill>
                  <a:srgbClr val="FF0000"/>
                </a:solidFill>
              </a:rPr>
              <a:t>í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5155" y="3542709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err="1" smtClean="0">
                <a:solidFill>
                  <a:srgbClr val="FF0000"/>
                </a:solidFill>
              </a:rPr>
              <a:t>ió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06191" y="2250047"/>
            <a:ext cx="1381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err="1" smtClean="0">
                <a:solidFill>
                  <a:srgbClr val="FF0000"/>
                </a:solidFill>
              </a:rPr>
              <a:t>imos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06190" y="2962647"/>
            <a:ext cx="189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err="1" smtClean="0">
                <a:solidFill>
                  <a:srgbClr val="FF0000"/>
                </a:solidFill>
              </a:rPr>
              <a:t>isteis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65200" y="3542709"/>
            <a:ext cx="180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</a:t>
            </a:r>
            <a:r>
              <a:rPr lang="es-ES_tradnl" sz="3600" dirty="0" err="1" smtClean="0">
                <a:solidFill>
                  <a:srgbClr val="FF0000"/>
                </a:solidFill>
              </a:rPr>
              <a:t>ieron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57514" y="2250047"/>
            <a:ext cx="0" cy="1938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565155" y="2896378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565155" y="3608978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14269" y="2896378"/>
            <a:ext cx="1494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-iste</a:t>
            </a:r>
            <a:endParaRPr lang="es-ES_trad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2" grpId="0"/>
      <p:bldP spid="23" grpId="0"/>
      <p:bldP spid="24" grpId="0"/>
      <p:bldP spid="25" grpId="0"/>
      <p:bldP spid="26" grpId="0"/>
      <p:bldP spid="27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74" y="0"/>
            <a:ext cx="421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Apuntes de gram</a:t>
            </a:r>
            <a:r>
              <a:rPr lang="es-ES_tradnl" b="1" dirty="0" smtClean="0"/>
              <a:t>ática: El pretérito</a:t>
            </a:r>
            <a:endParaRPr lang="es-ES_tradn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5974" y="601677"/>
            <a:ext cx="88014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600" dirty="0" smtClean="0"/>
              <a:t>Unos _______________________:</a:t>
            </a:r>
            <a:endParaRPr lang="es-ES_tradn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81487" y="601677"/>
            <a:ext cx="4077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solidFill>
                  <a:srgbClr val="FF0000"/>
                </a:solidFill>
              </a:rPr>
              <a:t>v</a:t>
            </a:r>
            <a:r>
              <a:rPr lang="es-ES_tradnl" sz="3600" dirty="0" smtClean="0">
                <a:solidFill>
                  <a:srgbClr val="FF0000"/>
                </a:solidFill>
              </a:rPr>
              <a:t>erbos irregulares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854" y="1518168"/>
            <a:ext cx="1628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Hacer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359" y="2164499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Hice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031" y="2810830"/>
            <a:ext cx="1702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Hiciste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359" y="3457161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Hizo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394" y="2164499"/>
            <a:ext cx="213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Hicimos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4394" y="2877099"/>
            <a:ext cx="189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Hicisteis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3403" y="3457161"/>
            <a:ext cx="1934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Hicieron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715718" y="2164499"/>
            <a:ext cx="0" cy="1938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3359" y="2810830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59" y="3523430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61613" y="1561981"/>
            <a:ext cx="200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Ser / Ir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5155" y="2316899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Fui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5155" y="3609561"/>
            <a:ext cx="11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Fue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06190" y="2316899"/>
            <a:ext cx="176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Fuimos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6190" y="3029499"/>
            <a:ext cx="189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Fuisteis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5200" y="3609561"/>
            <a:ext cx="180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Fueron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857514" y="2316899"/>
            <a:ext cx="0" cy="1938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565155" y="2963230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565155" y="3675830"/>
            <a:ext cx="2740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35745" y="2963230"/>
            <a:ext cx="1773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Fuiste</a:t>
            </a:r>
            <a:endParaRPr lang="es-ES_trad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6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74" y="0"/>
            <a:ext cx="421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Apuntes de gram</a:t>
            </a:r>
            <a:r>
              <a:rPr lang="es-ES_tradnl" b="1" dirty="0" smtClean="0"/>
              <a:t>ática: El pretérito</a:t>
            </a:r>
            <a:endParaRPr lang="es-ES_tradn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5974" y="601677"/>
            <a:ext cx="88014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600" dirty="0" smtClean="0"/>
              <a:t>Verbos que terminan con </a:t>
            </a:r>
            <a:endParaRPr lang="es-ES_tradn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662336" y="86198"/>
            <a:ext cx="187169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-car</a:t>
            </a:r>
          </a:p>
          <a:p>
            <a:r>
              <a:rPr lang="es-ES_tradnl" sz="3600" dirty="0" smtClean="0">
                <a:solidFill>
                  <a:srgbClr val="FF0000"/>
                </a:solidFill>
              </a:rPr>
              <a:t>-gar</a:t>
            </a:r>
          </a:p>
          <a:p>
            <a:r>
              <a:rPr lang="es-ES_tradnl" sz="3600" dirty="0" smtClean="0">
                <a:solidFill>
                  <a:srgbClr val="FF0000"/>
                </a:solidFill>
              </a:rPr>
              <a:t>-zar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974" y="2518128"/>
            <a:ext cx="8645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Verbs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that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end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with</a:t>
            </a:r>
            <a:r>
              <a:rPr lang="es-ES_tradnl" sz="3600" dirty="0" smtClean="0">
                <a:solidFill>
                  <a:srgbClr val="0000FF"/>
                </a:solidFill>
              </a:rPr>
              <a:t> –car, -gar, </a:t>
            </a:r>
            <a:r>
              <a:rPr lang="es-ES_tradnl" sz="3600" dirty="0" err="1" smtClean="0">
                <a:solidFill>
                  <a:srgbClr val="0000FF"/>
                </a:solidFill>
              </a:rPr>
              <a:t>or</a:t>
            </a:r>
            <a:r>
              <a:rPr lang="es-ES_tradnl" sz="3600" dirty="0" smtClean="0">
                <a:solidFill>
                  <a:srgbClr val="0000FF"/>
                </a:solidFill>
              </a:rPr>
              <a:t> –zar </a:t>
            </a:r>
            <a:r>
              <a:rPr lang="es-ES_tradnl" sz="3600" dirty="0" err="1" smtClean="0">
                <a:solidFill>
                  <a:srgbClr val="0000FF"/>
                </a:solidFill>
              </a:rPr>
              <a:t>will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take</a:t>
            </a:r>
            <a:r>
              <a:rPr lang="es-ES_tradnl" sz="3600" dirty="0" smtClean="0">
                <a:solidFill>
                  <a:srgbClr val="0000FF"/>
                </a:solidFill>
              </a:rPr>
              <a:t> a </a:t>
            </a:r>
            <a:r>
              <a:rPr lang="es-ES_tradnl" sz="3600" dirty="0" err="1" smtClean="0">
                <a:solidFill>
                  <a:srgbClr val="0000FF"/>
                </a:solidFill>
              </a:rPr>
              <a:t>spelling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change</a:t>
            </a:r>
            <a:r>
              <a:rPr lang="es-ES_tradnl" sz="3600" dirty="0" smtClean="0">
                <a:solidFill>
                  <a:srgbClr val="0000FF"/>
                </a:solidFill>
              </a:rPr>
              <a:t>, </a:t>
            </a:r>
            <a:r>
              <a:rPr lang="es-ES_tradnl" sz="3600" dirty="0" err="1" smtClean="0">
                <a:solidFill>
                  <a:srgbClr val="0000FF"/>
                </a:solidFill>
              </a:rPr>
              <a:t>but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i="1" u="sng" dirty="0" smtClean="0">
                <a:solidFill>
                  <a:srgbClr val="FF0000"/>
                </a:solidFill>
              </a:rPr>
              <a:t>ONLY IN THE </a:t>
            </a:r>
            <a:r>
              <a:rPr lang="es-ES_tradnl" sz="3600" i="1" u="sng" dirty="0" smtClean="0">
                <a:solidFill>
                  <a:srgbClr val="FF0000"/>
                </a:solidFill>
              </a:rPr>
              <a:t>“YO” FORM!!!!!!!!!! </a:t>
            </a:r>
            <a:r>
              <a:rPr lang="es-ES_tradnl" sz="3600" dirty="0" smtClean="0">
                <a:solidFill>
                  <a:srgbClr val="0000FF"/>
                </a:solidFill>
              </a:rPr>
              <a:t>In </a:t>
            </a:r>
            <a:r>
              <a:rPr lang="es-ES_tradnl" sz="3600" dirty="0" err="1" smtClean="0">
                <a:solidFill>
                  <a:srgbClr val="0000FF"/>
                </a:solidFill>
              </a:rPr>
              <a:t>order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to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retain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their</a:t>
            </a:r>
            <a:r>
              <a:rPr lang="es-ES_tradnl" sz="3600" dirty="0" smtClean="0">
                <a:solidFill>
                  <a:srgbClr val="0000FF"/>
                </a:solidFill>
              </a:rPr>
              <a:t> original </a:t>
            </a:r>
            <a:r>
              <a:rPr lang="es-ES_tradnl" sz="3600" dirty="0" err="1" smtClean="0">
                <a:solidFill>
                  <a:srgbClr val="0000FF"/>
                </a:solidFill>
              </a:rPr>
              <a:t>sound</a:t>
            </a:r>
            <a:r>
              <a:rPr lang="es-ES_tradnl" sz="3600" dirty="0" smtClean="0">
                <a:solidFill>
                  <a:srgbClr val="0000FF"/>
                </a:solidFill>
              </a:rPr>
              <a:t>. </a:t>
            </a:r>
            <a:endParaRPr lang="es-ES_tradn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6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538" y="250967"/>
            <a:ext cx="423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Yesterday</a:t>
            </a:r>
            <a:r>
              <a:rPr lang="es-ES_tradnl" sz="3600" dirty="0" smtClean="0">
                <a:solidFill>
                  <a:srgbClr val="FF0000"/>
                </a:solidFill>
              </a:rPr>
              <a:t> - Ayer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538" y="897298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The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day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before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yesterday</a:t>
            </a:r>
            <a:r>
              <a:rPr lang="es-ES_tradnl" sz="3600" dirty="0" smtClean="0">
                <a:solidFill>
                  <a:srgbClr val="FF0000"/>
                </a:solidFill>
              </a:rPr>
              <a:t> - Anteayer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538" y="1527355"/>
            <a:ext cx="423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Last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night</a:t>
            </a:r>
            <a:r>
              <a:rPr lang="es-ES_tradnl" sz="3600" dirty="0" smtClean="0">
                <a:solidFill>
                  <a:srgbClr val="FF0000"/>
                </a:solidFill>
              </a:rPr>
              <a:t> - Anoche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538" y="2156828"/>
            <a:ext cx="894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Yesterday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morning</a:t>
            </a:r>
            <a:r>
              <a:rPr lang="es-ES_tradnl" sz="3600" dirty="0" smtClean="0">
                <a:solidFill>
                  <a:srgbClr val="FF0000"/>
                </a:solidFill>
              </a:rPr>
              <a:t> – Ayer por la ma</a:t>
            </a:r>
            <a:r>
              <a:rPr lang="es-ES_tradnl" sz="3600" dirty="0" smtClean="0">
                <a:solidFill>
                  <a:srgbClr val="FF0000"/>
                </a:solidFill>
              </a:rPr>
              <a:t>ñana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537" y="2847229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Suddenly</a:t>
            </a:r>
            <a:r>
              <a:rPr lang="es-ES_tradnl" sz="3600" dirty="0" smtClean="0">
                <a:solidFill>
                  <a:srgbClr val="FF0000"/>
                </a:solidFill>
              </a:rPr>
              <a:t> – De repente 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538" y="3487040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From</a:t>
            </a:r>
            <a:r>
              <a:rPr lang="es-ES_tradnl" sz="3600" dirty="0" smtClean="0">
                <a:solidFill>
                  <a:srgbClr val="FF0000"/>
                </a:solidFill>
              </a:rPr>
              <a:t>… </a:t>
            </a:r>
            <a:r>
              <a:rPr lang="es-ES_tradnl" sz="3600" dirty="0" err="1" smtClean="0">
                <a:solidFill>
                  <a:srgbClr val="FF0000"/>
                </a:solidFill>
              </a:rPr>
              <a:t>Until</a:t>
            </a:r>
            <a:r>
              <a:rPr lang="es-ES_tradnl" sz="3600" dirty="0" smtClean="0">
                <a:solidFill>
                  <a:srgbClr val="FF0000"/>
                </a:solidFill>
              </a:rPr>
              <a:t>… - De… hasta…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537" y="4133371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Last</a:t>
            </a:r>
            <a:r>
              <a:rPr lang="es-ES_tradnl" sz="3600" dirty="0" smtClean="0">
                <a:solidFill>
                  <a:srgbClr val="FF0000"/>
                </a:solidFill>
              </a:rPr>
              <a:t>… - … pasado/a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538" y="4779702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Last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Thursday</a:t>
            </a:r>
            <a:r>
              <a:rPr lang="es-ES_tradnl" sz="3600" dirty="0" smtClean="0">
                <a:solidFill>
                  <a:srgbClr val="FF0000"/>
                </a:solidFill>
              </a:rPr>
              <a:t> – El jueves pasado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538" y="5491803"/>
            <a:ext cx="8155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Last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year</a:t>
            </a:r>
            <a:r>
              <a:rPr lang="es-ES_tradnl" sz="3600" dirty="0" smtClean="0">
                <a:solidFill>
                  <a:srgbClr val="FF0000"/>
                </a:solidFill>
              </a:rPr>
              <a:t> – El a</a:t>
            </a:r>
            <a:r>
              <a:rPr lang="es-ES_tradnl" sz="3600" dirty="0" smtClean="0">
                <a:solidFill>
                  <a:srgbClr val="FF0000"/>
                </a:solidFill>
              </a:rPr>
              <a:t>ño pasado</a:t>
            </a:r>
            <a:endParaRPr lang="es-ES_trad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5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1536</TotalTime>
  <Words>378</Words>
  <Application>Microsoft Macintosh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Sketchbook</vt:lpstr>
      <vt:lpstr>Unidad 5: Relfexión en la experiencia</vt:lpstr>
      <vt:lpstr>¿Cuál es el objetivo para hoy?</vt:lpstr>
      <vt:lpstr>¿Cómo es la orden del día para hoy?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#: Nombre Día #</dc:title>
  <dc:creator>Patrick Braun</dc:creator>
  <cp:lastModifiedBy>Patrick Braun</cp:lastModifiedBy>
  <cp:revision>11</cp:revision>
  <dcterms:created xsi:type="dcterms:W3CDTF">2015-02-04T12:21:46Z</dcterms:created>
  <dcterms:modified xsi:type="dcterms:W3CDTF">2015-03-11T11:44:51Z</dcterms:modified>
</cp:coreProperties>
</file>