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7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0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C2F61-DB87-5840-A793-D35AB099882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394308-1078-8C43-A68B-ADAF2A737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6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94308-1078-8C43-A68B-ADAF2A737D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394308-1078-8C43-A68B-ADAF2A737DC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3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8ACDB3CC-F982-40F9-8DD6-BCC9AFBF44BD}" type="datetime1">
              <a:rPr lang="en-US" smtClean="0"/>
              <a:pPr/>
              <a:t>4/24/15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C5B1FEA-406A-7749-A5C3-DDCB5F67A4C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0241D072-1C3D-874F-B71D-4D313E831749}" type="datetimeFigureOut">
              <a:rPr lang="en-US" smtClean="0"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290756A8-B9CB-264B-B124-E2EE9EA32B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33555" y="2511012"/>
            <a:ext cx="5392912" cy="1599722"/>
          </a:xfrm>
        </p:spPr>
        <p:txBody>
          <a:bodyPr/>
          <a:lstStyle/>
          <a:p>
            <a:r>
              <a:rPr lang="en-US" sz="3600" dirty="0" err="1" smtClean="0"/>
              <a:t>Unidad</a:t>
            </a:r>
            <a:r>
              <a:rPr lang="en-US" sz="3600" dirty="0" smtClean="0"/>
              <a:t> 6: </a:t>
            </a:r>
            <a:r>
              <a:rPr lang="en-US" sz="3600" dirty="0" err="1" smtClean="0"/>
              <a:t>Ir</a:t>
            </a:r>
            <a:r>
              <a:rPr lang="en-US" sz="3600" dirty="0" smtClean="0"/>
              <a:t> de </a:t>
            </a:r>
            <a:r>
              <a:rPr lang="en-US" sz="3600" dirty="0" err="1" smtClean="0"/>
              <a:t>compras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Día</a:t>
            </a:r>
            <a:r>
              <a:rPr lang="en-US" sz="3200" dirty="0" smtClean="0"/>
              <a:t> 8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593" y="122307"/>
            <a:ext cx="555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>
                <a:solidFill>
                  <a:schemeClr val="bg2"/>
                </a:solidFill>
              </a:rPr>
              <a:t>Espa</a:t>
            </a:r>
            <a:r>
              <a:rPr lang="es-ES_tradnl" sz="4000" dirty="0" smtClean="0">
                <a:solidFill>
                  <a:schemeClr val="bg2"/>
                </a:solidFill>
              </a:rPr>
              <a:t>ñol 1</a:t>
            </a:r>
            <a:endParaRPr lang="es-ES_tradnl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348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01236" y="1188817"/>
            <a:ext cx="335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I </a:t>
            </a:r>
            <a:r>
              <a:rPr lang="es-ES_tradnl" sz="3200" dirty="0" err="1" smtClean="0">
                <a:solidFill>
                  <a:srgbClr val="FF0000"/>
                </a:solidFill>
              </a:rPr>
              <a:t>killed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cat.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6566" y="1201333"/>
            <a:ext cx="335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What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did</a:t>
            </a:r>
            <a:r>
              <a:rPr lang="es-ES_tradnl" sz="3200" dirty="0" smtClean="0">
                <a:solidFill>
                  <a:srgbClr val="0000FF"/>
                </a:solidFill>
              </a:rPr>
              <a:t> I </a:t>
            </a:r>
            <a:r>
              <a:rPr lang="es-ES_tradnl" sz="3200" dirty="0" err="1" smtClean="0">
                <a:solidFill>
                  <a:srgbClr val="0000FF"/>
                </a:solidFill>
              </a:rPr>
              <a:t>kill</a:t>
            </a:r>
            <a:r>
              <a:rPr lang="es-ES_tradnl" sz="3200" dirty="0" smtClean="0">
                <a:solidFill>
                  <a:srgbClr val="0000FF"/>
                </a:solidFill>
              </a:rPr>
              <a:t>?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98909" y="1201333"/>
            <a:ext cx="1467988" cy="584776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1236" y="2392398"/>
            <a:ext cx="335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She</a:t>
            </a:r>
            <a:r>
              <a:rPr lang="es-ES_tradnl" sz="3200" dirty="0" smtClean="0">
                <a:solidFill>
                  <a:srgbClr val="FF0000"/>
                </a:solidFill>
              </a:rPr>
              <a:t> hit </a:t>
            </a:r>
            <a:r>
              <a:rPr lang="es-ES_tradnl" sz="3200" dirty="0" err="1" smtClean="0">
                <a:solidFill>
                  <a:srgbClr val="FF0000"/>
                </a:solidFill>
              </a:rPr>
              <a:t>him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55531" y="2404914"/>
            <a:ext cx="335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Who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did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she</a:t>
            </a:r>
            <a:r>
              <a:rPr lang="es-ES_tradnl" sz="3200" dirty="0" smtClean="0">
                <a:solidFill>
                  <a:srgbClr val="0000FF"/>
                </a:solidFill>
              </a:rPr>
              <a:t> hit?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50460" y="2404914"/>
            <a:ext cx="1467988" cy="584776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201" y="4029982"/>
            <a:ext cx="33594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</a:rPr>
              <a:t> ate a </a:t>
            </a:r>
            <a:r>
              <a:rPr lang="es-ES_tradnl" sz="3200" dirty="0" err="1" smtClean="0">
                <a:solidFill>
                  <a:srgbClr val="FF0000"/>
                </a:solidFill>
              </a:rPr>
              <a:t>squirrel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yesterday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morning</a:t>
            </a:r>
            <a:r>
              <a:rPr lang="es-ES_tradnl" sz="3200" dirty="0" smtClean="0">
                <a:solidFill>
                  <a:srgbClr val="FF0000"/>
                </a:solidFill>
              </a:rPr>
              <a:t>. 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5531" y="4042498"/>
            <a:ext cx="33594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What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did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we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eat</a:t>
            </a:r>
            <a:r>
              <a:rPr lang="es-ES_tradnl" sz="3200" dirty="0" smtClean="0">
                <a:solidFill>
                  <a:srgbClr val="0000FF"/>
                </a:solidFill>
              </a:rPr>
              <a:t>?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698909" y="4043601"/>
            <a:ext cx="1921579" cy="584776"/>
          </a:xfrm>
          <a:prstGeom prst="ellipse">
            <a:avLst/>
          </a:pr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250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 animBg="1"/>
      <p:bldP spid="10" grpId="0"/>
      <p:bldP spid="11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 – </a:t>
            </a:r>
            <a:r>
              <a:rPr lang="es-ES_tradnl" sz="2800" dirty="0" smtClean="0"/>
              <a:t>“A Personal”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In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, </a:t>
            </a:r>
            <a:r>
              <a:rPr lang="es-ES_tradnl" sz="3200" dirty="0" err="1" smtClean="0"/>
              <a:t>when</a:t>
            </a:r>
            <a:r>
              <a:rPr lang="es-ES_tradnl" sz="3200" dirty="0"/>
              <a:t> </a:t>
            </a:r>
            <a:r>
              <a:rPr lang="es-ES_tradnl" sz="3200" dirty="0" smtClean="0"/>
              <a:t>______________________________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it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is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preceeded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by</a:t>
            </a:r>
            <a:r>
              <a:rPr lang="es-ES_tradnl" sz="3200" dirty="0" smtClean="0"/>
              <a:t> ______________________________.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31536" y="388562"/>
            <a:ext cx="48331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</a:rPr>
              <a:t> a </a:t>
            </a:r>
            <a:r>
              <a:rPr lang="es-ES_tradnl" sz="3200" dirty="0" err="1" smtClean="0">
                <a:solidFill>
                  <a:srgbClr val="FF0000"/>
                </a:solidFill>
              </a:rPr>
              <a:t>person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or</a:t>
            </a:r>
            <a:r>
              <a:rPr lang="es-ES_tradnl" sz="3200" dirty="0" smtClean="0">
                <a:solidFill>
                  <a:srgbClr val="FF0000"/>
                </a:solidFill>
              </a:rPr>
              <a:t> animal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07801" y="1543831"/>
            <a:ext cx="13693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“a”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917" y="3419201"/>
            <a:ext cx="7554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Yo visito </a:t>
            </a:r>
            <a:r>
              <a:rPr lang="es-ES_tradnl" sz="3200" dirty="0" smtClean="0">
                <a:solidFill>
                  <a:srgbClr val="0000FF"/>
                </a:solidFill>
              </a:rPr>
              <a:t>a</a:t>
            </a:r>
            <a:r>
              <a:rPr lang="es-ES_tradnl" sz="3200" dirty="0" smtClean="0">
                <a:solidFill>
                  <a:srgbClr val="FF0000"/>
                </a:solidFill>
              </a:rPr>
              <a:t> mi hermano. – I </a:t>
            </a:r>
            <a:r>
              <a:rPr lang="es-ES_tradnl" sz="3200" dirty="0" err="1" smtClean="0">
                <a:solidFill>
                  <a:srgbClr val="FF0000"/>
                </a:solidFill>
              </a:rPr>
              <a:t>visit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my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brother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7917" y="4858249"/>
            <a:ext cx="7554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Ella patina </a:t>
            </a:r>
            <a:r>
              <a:rPr lang="es-ES_tradnl" sz="3200" dirty="0" smtClean="0">
                <a:solidFill>
                  <a:srgbClr val="0000FF"/>
                </a:solidFill>
              </a:rPr>
              <a:t>a</a:t>
            </a:r>
            <a:r>
              <a:rPr lang="es-ES_tradnl" sz="3200" dirty="0" smtClean="0">
                <a:solidFill>
                  <a:srgbClr val="FF0000"/>
                </a:solidFill>
              </a:rPr>
              <a:t> su perrito. – </a:t>
            </a:r>
            <a:r>
              <a:rPr lang="es-ES_tradnl" sz="3200" dirty="0" err="1" smtClean="0">
                <a:solidFill>
                  <a:srgbClr val="FF0000"/>
                </a:solidFill>
              </a:rPr>
              <a:t>She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kicks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her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puppy</a:t>
            </a:r>
            <a:r>
              <a:rPr lang="es-ES_tradnl" sz="3200" dirty="0" smtClean="0">
                <a:solidFill>
                  <a:srgbClr val="FF0000"/>
                </a:solidFill>
              </a:rPr>
              <a:t>. 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____________________________ </a:t>
            </a:r>
            <a:r>
              <a:rPr lang="es-ES_tradnl" sz="3200" dirty="0" err="1" smtClean="0"/>
              <a:t>replace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nouns</a:t>
            </a:r>
            <a:r>
              <a:rPr lang="es-ES_tradnl" sz="3200" dirty="0" smtClean="0"/>
              <a:t>.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Some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examples</a:t>
            </a:r>
            <a:r>
              <a:rPr lang="es-ES_tradnl" sz="3200" dirty="0" smtClean="0"/>
              <a:t> in English: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446188"/>
            <a:ext cx="46021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pronouns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321" y="2858470"/>
            <a:ext cx="69896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She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kicks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puppy</a:t>
            </a:r>
            <a:r>
              <a:rPr lang="es-ES_tradnl" sz="3200" dirty="0" smtClean="0">
                <a:solidFill>
                  <a:srgbClr val="FF0000"/>
                </a:solidFill>
              </a:rPr>
              <a:t>. – </a:t>
            </a:r>
            <a:r>
              <a:rPr lang="es-ES_tradnl" sz="3200" dirty="0" err="1" smtClean="0">
                <a:solidFill>
                  <a:srgbClr val="FF0000"/>
                </a:solidFill>
              </a:rPr>
              <a:t>She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kicks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it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3321" y="3736671"/>
            <a:ext cx="698961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visit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our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sister</a:t>
            </a:r>
            <a:r>
              <a:rPr lang="es-ES_tradnl" sz="3200" dirty="0" smtClean="0">
                <a:solidFill>
                  <a:srgbClr val="FF0000"/>
                </a:solidFill>
              </a:rPr>
              <a:t>. – </a:t>
            </a:r>
            <a:r>
              <a:rPr lang="es-ES_tradnl" sz="3200" dirty="0" err="1" smtClean="0">
                <a:solidFill>
                  <a:srgbClr val="FF0000"/>
                </a:solidFill>
              </a:rPr>
              <a:t>We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visit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her</a:t>
            </a:r>
            <a:r>
              <a:rPr lang="es-ES_tradnl" sz="3200" dirty="0" smtClean="0">
                <a:solidFill>
                  <a:srgbClr val="FF0000"/>
                </a:solidFill>
              </a:rPr>
              <a:t>. 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320" y="4664359"/>
            <a:ext cx="83421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I </a:t>
            </a:r>
            <a:r>
              <a:rPr lang="es-ES_tradnl" sz="3200" dirty="0" err="1" smtClean="0">
                <a:solidFill>
                  <a:srgbClr val="FF0000"/>
                </a:solidFill>
              </a:rPr>
              <a:t>have</a:t>
            </a:r>
            <a:r>
              <a:rPr lang="es-ES_tradnl" sz="3200" dirty="0" smtClean="0">
                <a:solidFill>
                  <a:srgbClr val="FF0000"/>
                </a:solidFill>
              </a:rPr>
              <a:t> Mr. Braun </a:t>
            </a:r>
            <a:r>
              <a:rPr lang="es-ES_tradnl" sz="3200" dirty="0" err="1" smtClean="0">
                <a:solidFill>
                  <a:srgbClr val="FF0000"/>
                </a:solidFill>
              </a:rPr>
              <a:t>for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Spanish</a:t>
            </a:r>
            <a:r>
              <a:rPr lang="es-ES_tradnl" sz="3200" dirty="0" smtClean="0">
                <a:solidFill>
                  <a:srgbClr val="FF0000"/>
                </a:solidFill>
              </a:rPr>
              <a:t>. - I </a:t>
            </a:r>
            <a:r>
              <a:rPr lang="es-ES_tradnl" sz="3200" dirty="0" err="1" smtClean="0">
                <a:solidFill>
                  <a:srgbClr val="FF0000"/>
                </a:solidFill>
              </a:rPr>
              <a:t>have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him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for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Spanish</a:t>
            </a:r>
            <a:r>
              <a:rPr lang="es-ES_tradnl" sz="3200" dirty="0" smtClean="0">
                <a:solidFill>
                  <a:srgbClr val="FF0000"/>
                </a:solidFill>
              </a:rPr>
              <a:t>. 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err="1" smtClean="0"/>
              <a:t>These</a:t>
            </a:r>
            <a:r>
              <a:rPr lang="es-ES_tradnl" sz="3200" dirty="0" smtClean="0"/>
              <a:t> are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pronouns</a:t>
            </a:r>
            <a:r>
              <a:rPr lang="es-ES_tradnl" sz="3200" dirty="0" smtClean="0"/>
              <a:t> in English and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03965" y="1451603"/>
            <a:ext cx="32988" cy="48826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2269718" y="2742191"/>
            <a:ext cx="43344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2269718" y="4445148"/>
            <a:ext cx="433446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24713" y="1814504"/>
            <a:ext cx="786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0000FF"/>
                </a:solidFill>
              </a:rPr>
              <a:t>Me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89411" y="1814504"/>
            <a:ext cx="786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Me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656" y="3010061"/>
            <a:ext cx="947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You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9411" y="3017009"/>
            <a:ext cx="683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Te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6658" y="4445148"/>
            <a:ext cx="10139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Him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65733" y="4435600"/>
            <a:ext cx="67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Lo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658" y="5072383"/>
            <a:ext cx="917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Her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56854" y="5098427"/>
            <a:ext cx="657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La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6658" y="5744758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It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34398" y="5677027"/>
            <a:ext cx="33025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rgbClr val="FF0000"/>
                </a:solidFill>
              </a:rPr>
              <a:t>Lo / La </a:t>
            </a:r>
            <a:r>
              <a:rPr lang="es-ES_tradnl" dirty="0" smtClean="0">
                <a:solidFill>
                  <a:srgbClr val="FF0000"/>
                </a:solidFill>
              </a:rPr>
              <a:t>(</a:t>
            </a:r>
            <a:r>
              <a:rPr lang="es-ES_tradnl" dirty="0" err="1" smtClean="0">
                <a:solidFill>
                  <a:srgbClr val="FF0000"/>
                </a:solidFill>
              </a:rPr>
              <a:t>depending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upon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gender</a:t>
            </a:r>
            <a:r>
              <a:rPr lang="es-ES_tradnl" dirty="0" smtClean="0">
                <a:solidFill>
                  <a:srgbClr val="FF0000"/>
                </a:solidFill>
              </a:rPr>
              <a:t> of </a:t>
            </a:r>
            <a:r>
              <a:rPr lang="es-ES_tradnl" dirty="0" err="1" smtClean="0">
                <a:solidFill>
                  <a:srgbClr val="FF0000"/>
                </a:solidFill>
              </a:rPr>
              <a:t>the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noun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being</a:t>
            </a:r>
            <a:r>
              <a:rPr lang="es-ES_tradnl" dirty="0" smtClean="0">
                <a:solidFill>
                  <a:srgbClr val="FF0000"/>
                </a:solidFill>
              </a:rPr>
              <a:t> </a:t>
            </a:r>
            <a:r>
              <a:rPr lang="es-ES_tradnl" dirty="0" err="1" smtClean="0">
                <a:solidFill>
                  <a:srgbClr val="FF0000"/>
                </a:solidFill>
              </a:rPr>
              <a:t>replaced</a:t>
            </a:r>
            <a:r>
              <a:rPr lang="es-ES_tradnl" dirty="0">
                <a:solidFill>
                  <a:srgbClr val="FF0000"/>
                </a:solidFill>
              </a:rPr>
              <a:t>)</a:t>
            </a:r>
            <a:endParaRPr lang="es-ES_tradnl" sz="105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7380" y="1643738"/>
            <a:ext cx="682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Us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8846" y="1643738"/>
            <a:ext cx="9423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Nos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7478" y="3169171"/>
            <a:ext cx="1026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Ya</a:t>
            </a:r>
            <a:r>
              <a:rPr lang="es-ES_tradnl" sz="3600" dirty="0" err="1" smtClean="0">
                <a:solidFill>
                  <a:srgbClr val="0000FF"/>
                </a:solidFill>
              </a:rPr>
              <a:t>’ll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64838" y="3039444"/>
            <a:ext cx="684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smtClean="0">
                <a:solidFill>
                  <a:srgbClr val="FF0000"/>
                </a:solidFill>
              </a:rPr>
              <a:t>Os</a:t>
            </a:r>
            <a:endParaRPr lang="es-ES_tradnl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41273" y="4809189"/>
            <a:ext cx="1322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3600" dirty="0" err="1" smtClean="0">
                <a:solidFill>
                  <a:srgbClr val="0000FF"/>
                </a:solidFill>
              </a:rPr>
              <a:t>Them</a:t>
            </a:r>
            <a:endParaRPr lang="es-ES_tradnl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534922" y="4533773"/>
            <a:ext cx="26109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Los / Las </a:t>
            </a:r>
            <a:r>
              <a:rPr lang="es-ES_tradnl" sz="2000" dirty="0" smtClean="0">
                <a:solidFill>
                  <a:srgbClr val="FF0000"/>
                </a:solidFill>
              </a:rPr>
              <a:t>(</a:t>
            </a:r>
            <a:r>
              <a:rPr lang="es-ES_tradnl" sz="2000" dirty="0" err="1" smtClean="0">
                <a:solidFill>
                  <a:srgbClr val="FF0000"/>
                </a:solidFill>
              </a:rPr>
              <a:t>depending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upon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the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gender</a:t>
            </a:r>
            <a:r>
              <a:rPr lang="es-ES_tradnl" sz="2000" dirty="0" smtClean="0">
                <a:solidFill>
                  <a:srgbClr val="FF0000"/>
                </a:solidFill>
              </a:rPr>
              <a:t> of </a:t>
            </a:r>
            <a:r>
              <a:rPr lang="es-ES_tradnl" sz="2000" dirty="0" err="1" smtClean="0">
                <a:solidFill>
                  <a:srgbClr val="FF0000"/>
                </a:solidFill>
              </a:rPr>
              <a:t>the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nouns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being</a:t>
            </a:r>
            <a:r>
              <a:rPr lang="es-ES_tradnl" sz="2000" dirty="0" smtClean="0">
                <a:solidFill>
                  <a:srgbClr val="FF0000"/>
                </a:solidFill>
              </a:rPr>
              <a:t> </a:t>
            </a:r>
            <a:r>
              <a:rPr lang="es-ES_tradnl" sz="2000" dirty="0" err="1" smtClean="0">
                <a:solidFill>
                  <a:srgbClr val="FF0000"/>
                </a:solidFill>
              </a:rPr>
              <a:t>replaced</a:t>
            </a:r>
            <a:r>
              <a:rPr lang="es-ES_tradnl" sz="2000" dirty="0">
                <a:solidFill>
                  <a:srgbClr val="FF0000"/>
                </a:solidFill>
              </a:rPr>
              <a:t>)</a:t>
            </a:r>
            <a:endParaRPr lang="es-ES_tradnl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 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English and </a:t>
            </a:r>
            <a:r>
              <a:rPr lang="es-ES_tradnl" sz="3200" dirty="0" err="1" smtClean="0"/>
              <a:t>Spanish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differ</a:t>
            </a:r>
            <a:r>
              <a:rPr lang="es-ES_tradnl" sz="3200" dirty="0" smtClean="0"/>
              <a:t> in ______________________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because</a:t>
            </a:r>
            <a:r>
              <a:rPr lang="es-ES_tradnl" sz="3200" dirty="0" smtClean="0"/>
              <a:t> _______________________________________________.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20280" y="388562"/>
            <a:ext cx="37774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D.O.P. </a:t>
            </a:r>
            <a:r>
              <a:rPr lang="es-ES_tradnl" sz="3200" dirty="0" err="1" smtClean="0">
                <a:solidFill>
                  <a:srgbClr val="FF0000"/>
                </a:solidFill>
              </a:rPr>
              <a:t>placement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7006" y="1543246"/>
            <a:ext cx="729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They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will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go</a:t>
            </a:r>
            <a:r>
              <a:rPr lang="es-ES_tradnl" sz="3200" dirty="0" smtClean="0">
                <a:solidFill>
                  <a:srgbClr val="FF0000"/>
                </a:solidFill>
              </a:rPr>
              <a:t> BEFORE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conjugated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 in </a:t>
            </a:r>
            <a:r>
              <a:rPr lang="es-ES_tradnl" sz="3200" dirty="0" err="1" smtClean="0">
                <a:solidFill>
                  <a:srgbClr val="FF0000"/>
                </a:solidFill>
              </a:rPr>
              <a:t>Spanish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7112" y="3390741"/>
            <a:ext cx="483311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0000FF"/>
                </a:solidFill>
              </a:rPr>
              <a:t>I </a:t>
            </a:r>
            <a:r>
              <a:rPr lang="es-ES_tradnl" sz="3200" dirty="0" err="1" smtClean="0">
                <a:solidFill>
                  <a:srgbClr val="0000FF"/>
                </a:solidFill>
              </a:rPr>
              <a:t>have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u="sng" dirty="0" err="1" smtClean="0">
                <a:solidFill>
                  <a:srgbClr val="0000FF"/>
                </a:solidFill>
              </a:rPr>
              <a:t>them</a:t>
            </a:r>
            <a:r>
              <a:rPr lang="es-ES_tradnl" sz="3200" dirty="0" smtClean="0">
                <a:solidFill>
                  <a:srgbClr val="0000FF"/>
                </a:solidFill>
              </a:rPr>
              <a:t>.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05605" y="3378290"/>
            <a:ext cx="30477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Yo </a:t>
            </a:r>
            <a:r>
              <a:rPr lang="es-ES_tradnl" sz="3200" u="sng" dirty="0" smtClean="0">
                <a:solidFill>
                  <a:srgbClr val="FF0000"/>
                </a:solidFill>
              </a:rPr>
              <a:t>los</a:t>
            </a:r>
            <a:r>
              <a:rPr lang="es-ES_tradnl" sz="3200" dirty="0" smtClean="0">
                <a:solidFill>
                  <a:srgbClr val="FF0000"/>
                </a:solidFill>
              </a:rPr>
              <a:t> tengo.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112" y="4127917"/>
            <a:ext cx="222702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0000FF"/>
                </a:solidFill>
              </a:rPr>
              <a:t>I </a:t>
            </a:r>
            <a:r>
              <a:rPr lang="es-ES_tradnl" sz="3200" dirty="0" err="1" smtClean="0">
                <a:solidFill>
                  <a:srgbClr val="0000FF"/>
                </a:solidFill>
              </a:rPr>
              <a:t>love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u="sng" dirty="0" err="1" smtClean="0">
                <a:solidFill>
                  <a:srgbClr val="0000FF"/>
                </a:solidFill>
              </a:rPr>
              <a:t>you</a:t>
            </a:r>
            <a:r>
              <a:rPr lang="es-ES_tradnl" sz="3200" dirty="0" smtClean="0">
                <a:solidFill>
                  <a:srgbClr val="0000FF"/>
                </a:solidFill>
              </a:rPr>
              <a:t>.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5605" y="4115466"/>
            <a:ext cx="304778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Yo </a:t>
            </a:r>
            <a:r>
              <a:rPr lang="es-ES_tradnl" sz="3200" u="sng" dirty="0" smtClean="0">
                <a:solidFill>
                  <a:srgbClr val="FF0000"/>
                </a:solidFill>
              </a:rPr>
              <a:t>te</a:t>
            </a:r>
            <a:r>
              <a:rPr lang="es-ES_tradnl" sz="3200" dirty="0" smtClean="0">
                <a:solidFill>
                  <a:srgbClr val="FF0000"/>
                </a:solidFill>
              </a:rPr>
              <a:t> amo.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7112" y="4965798"/>
            <a:ext cx="22270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They</a:t>
            </a:r>
            <a:r>
              <a:rPr lang="es-ES_tradnl" sz="3200" dirty="0" smtClean="0">
                <a:solidFill>
                  <a:srgbClr val="0000FF"/>
                </a:solidFill>
              </a:rPr>
              <a:t> ate </a:t>
            </a:r>
            <a:r>
              <a:rPr lang="es-ES_tradnl" sz="3200" u="sng" dirty="0" err="1" smtClean="0">
                <a:solidFill>
                  <a:srgbClr val="0000FF"/>
                </a:solidFill>
              </a:rPr>
              <a:t>us</a:t>
            </a:r>
            <a:r>
              <a:rPr lang="es-ES_tradnl" sz="3200" dirty="0" smtClean="0">
                <a:solidFill>
                  <a:srgbClr val="0000FF"/>
                </a:solidFill>
              </a:rPr>
              <a:t>.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5605" y="4965798"/>
            <a:ext cx="30477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Ellos </a:t>
            </a:r>
            <a:r>
              <a:rPr lang="es-ES_tradnl" sz="3200" u="sng" dirty="0" smtClean="0">
                <a:solidFill>
                  <a:srgbClr val="FF0000"/>
                </a:solidFill>
              </a:rPr>
              <a:t>nos</a:t>
            </a:r>
            <a:r>
              <a:rPr lang="es-ES_tradnl" sz="3200" dirty="0" smtClean="0">
                <a:solidFill>
                  <a:srgbClr val="FF0000"/>
                </a:solidFill>
              </a:rPr>
              <a:t> comieron.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 – Frases con dos verbos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err="1" smtClean="0"/>
              <a:t>If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 has ____________________, </a:t>
            </a:r>
            <a:r>
              <a:rPr lang="es-ES_tradnl" sz="3200" dirty="0" err="1" smtClean="0"/>
              <a:t>than</a:t>
            </a:r>
            <a:r>
              <a:rPr lang="es-ES_tradnl" sz="3200" dirty="0" smtClean="0"/>
              <a:t> 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smtClean="0"/>
              <a:t>_______________________________________________________.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384973" y="446188"/>
            <a:ext cx="21570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Two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verbs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112" y="1093660"/>
            <a:ext cx="82104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EITHER </a:t>
            </a:r>
            <a:r>
              <a:rPr lang="es-ES_tradnl" sz="3200" dirty="0" err="1" smtClean="0">
                <a:solidFill>
                  <a:srgbClr val="FF0000"/>
                </a:solidFill>
              </a:rPr>
              <a:t>goes</a:t>
            </a:r>
            <a:r>
              <a:rPr lang="es-ES_tradnl" sz="3200" dirty="0" smtClean="0">
                <a:solidFill>
                  <a:srgbClr val="FF0000"/>
                </a:solidFill>
              </a:rPr>
              <a:t> BEFORE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conjugated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 OR </a:t>
            </a:r>
            <a:r>
              <a:rPr lang="es-ES_tradnl" sz="3200" dirty="0" err="1" smtClean="0">
                <a:solidFill>
                  <a:srgbClr val="FF0000"/>
                </a:solidFill>
              </a:rPr>
              <a:t>is</a:t>
            </a:r>
            <a:r>
              <a:rPr lang="es-ES_tradnl" sz="3200" dirty="0" smtClean="0">
                <a:solidFill>
                  <a:srgbClr val="FF0000"/>
                </a:solidFill>
              </a:rPr>
              <a:t> ATTACHED </a:t>
            </a:r>
            <a:r>
              <a:rPr lang="es-ES_tradnl" sz="3200" dirty="0" err="1" smtClean="0">
                <a:solidFill>
                  <a:srgbClr val="FF0000"/>
                </a:solidFill>
              </a:rPr>
              <a:t>to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infinitive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186" y="3333607"/>
            <a:ext cx="72006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She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wants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buy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u="sng" dirty="0" err="1" smtClean="0">
                <a:solidFill>
                  <a:srgbClr val="0000FF"/>
                </a:solidFill>
              </a:rPr>
              <a:t>it</a:t>
            </a:r>
            <a:r>
              <a:rPr lang="es-ES_tradnl" sz="3200" dirty="0" smtClean="0">
                <a:solidFill>
                  <a:srgbClr val="0000FF"/>
                </a:solidFill>
              </a:rPr>
              <a:t>. 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186" y="3938164"/>
            <a:ext cx="7200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Ella </a:t>
            </a:r>
            <a:r>
              <a:rPr lang="es-ES_tradnl" sz="3200" u="sng" dirty="0" smtClean="0">
                <a:solidFill>
                  <a:srgbClr val="FF0000"/>
                </a:solidFill>
              </a:rPr>
              <a:t>lo</a:t>
            </a:r>
            <a:r>
              <a:rPr lang="es-ES_tradnl" sz="3200" dirty="0" smtClean="0">
                <a:solidFill>
                  <a:srgbClr val="FF0000"/>
                </a:solidFill>
              </a:rPr>
              <a:t> quiere comprar. – OR – Ella quiere comprar</a:t>
            </a:r>
            <a:r>
              <a:rPr lang="es-ES_tradnl" sz="3200" u="sng" dirty="0" smtClean="0">
                <a:solidFill>
                  <a:srgbClr val="FF0000"/>
                </a:solidFill>
              </a:rPr>
              <a:t>lo.</a:t>
            </a:r>
            <a:endParaRPr lang="es-ES_tradnl" sz="3200" u="sng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186" y="4987085"/>
            <a:ext cx="72006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0000FF"/>
                </a:solidFill>
              </a:rPr>
              <a:t>Do </a:t>
            </a:r>
            <a:r>
              <a:rPr lang="es-ES_tradnl" sz="3200" dirty="0" err="1" smtClean="0">
                <a:solidFill>
                  <a:srgbClr val="0000FF"/>
                </a:solidFill>
              </a:rPr>
              <a:t>you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want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to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visit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u="sng" dirty="0" smtClean="0">
                <a:solidFill>
                  <a:srgbClr val="0000FF"/>
                </a:solidFill>
              </a:rPr>
              <a:t>me</a:t>
            </a:r>
            <a:r>
              <a:rPr lang="es-ES_tradnl" sz="3200" dirty="0" smtClean="0">
                <a:solidFill>
                  <a:srgbClr val="0000FF"/>
                </a:solidFill>
              </a:rPr>
              <a:t>?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186" y="5571861"/>
            <a:ext cx="855364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¿</a:t>
            </a:r>
            <a:r>
              <a:rPr lang="es-ES_tradnl" sz="3200" u="sng" dirty="0" smtClean="0">
                <a:solidFill>
                  <a:srgbClr val="FF0000"/>
                </a:solidFill>
              </a:rPr>
              <a:t>Me</a:t>
            </a:r>
            <a:r>
              <a:rPr lang="es-ES_tradnl" sz="3200" dirty="0" smtClean="0">
                <a:solidFill>
                  <a:srgbClr val="FF0000"/>
                </a:solidFill>
              </a:rPr>
              <a:t> quieres visitar? – OR - ¿Quieres visitarme?</a:t>
            </a:r>
            <a:endParaRPr lang="es-ES_tradnl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40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46188"/>
          </a:xfrm>
        </p:spPr>
        <p:txBody>
          <a:bodyPr/>
          <a:lstStyle/>
          <a:p>
            <a:pPr algn="l"/>
            <a:r>
              <a:rPr lang="es-ES_tradnl" sz="2800" dirty="0" smtClean="0"/>
              <a:t>Pronombres de objeto directo – Frases con dos verbos</a:t>
            </a:r>
            <a:endParaRPr lang="es-ES_tradnl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61352"/>
            <a:ext cx="8890834" cy="60598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err="1" smtClean="0"/>
              <a:t>If</a:t>
            </a:r>
            <a:r>
              <a:rPr lang="es-ES_tradnl" sz="3200" dirty="0" smtClean="0"/>
              <a:t> a </a:t>
            </a:r>
            <a:r>
              <a:rPr lang="es-ES_tradnl" sz="3200" dirty="0" err="1" smtClean="0"/>
              <a:t>sentence</a:t>
            </a:r>
            <a:r>
              <a:rPr lang="es-ES_tradnl" sz="3200" dirty="0" smtClean="0"/>
              <a:t> has _____________________________, </a:t>
            </a:r>
            <a:r>
              <a:rPr lang="es-ES_tradnl" sz="3200" dirty="0" err="1" smtClean="0"/>
              <a:t>than</a:t>
            </a:r>
            <a:r>
              <a:rPr lang="es-ES_tradnl" sz="3200" dirty="0" smtClean="0"/>
              <a:t> 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smtClean="0"/>
              <a:t>_______________________________________________________.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err="1" smtClean="0"/>
              <a:t>For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example</a:t>
            </a:r>
            <a:r>
              <a:rPr lang="es-ES_tradnl" sz="3200" dirty="0" smtClean="0"/>
              <a:t>: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92756" y="461352"/>
            <a:ext cx="4297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smtClean="0">
                <a:solidFill>
                  <a:srgbClr val="FF0000"/>
                </a:solidFill>
              </a:rPr>
              <a:t>A </a:t>
            </a:r>
            <a:r>
              <a:rPr lang="es-ES_tradnl" sz="2800" dirty="0" err="1" smtClean="0">
                <a:solidFill>
                  <a:srgbClr val="FF0000"/>
                </a:solidFill>
              </a:rPr>
              <a:t>present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progressive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verb</a:t>
            </a:r>
            <a:endParaRPr lang="es-ES_tradnl" sz="2800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628" y="1207589"/>
            <a:ext cx="76915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800" dirty="0" err="1" smtClean="0">
                <a:solidFill>
                  <a:srgbClr val="FF0000"/>
                </a:solidFill>
              </a:rPr>
              <a:t>It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either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goes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before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verb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smtClean="0">
                <a:solidFill>
                  <a:srgbClr val="FF0000"/>
                </a:solidFill>
              </a:rPr>
              <a:t>“estar” </a:t>
            </a:r>
            <a:r>
              <a:rPr lang="es-ES_tradnl" sz="2800" dirty="0" err="1" smtClean="0">
                <a:solidFill>
                  <a:srgbClr val="FF0000"/>
                </a:solidFill>
              </a:rPr>
              <a:t>or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is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attached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to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the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present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progressive</a:t>
            </a:r>
            <a:r>
              <a:rPr lang="es-ES_tradnl" sz="2800" dirty="0" smtClean="0">
                <a:solidFill>
                  <a:srgbClr val="FF0000"/>
                </a:solidFill>
              </a:rPr>
              <a:t> </a:t>
            </a:r>
            <a:r>
              <a:rPr lang="es-ES_tradnl" sz="2800" dirty="0" err="1" smtClean="0">
                <a:solidFill>
                  <a:srgbClr val="FF0000"/>
                </a:solidFill>
              </a:rPr>
              <a:t>ending</a:t>
            </a:r>
            <a:r>
              <a:rPr lang="es-ES_tradnl" sz="2800" dirty="0" smtClean="0">
                <a:solidFill>
                  <a:srgbClr val="FF0000"/>
                </a:solidFill>
              </a:rPr>
              <a:t>.</a:t>
            </a:r>
            <a:endParaRPr lang="es-ES_tradnl" sz="2800" u="sng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186" y="3333607"/>
            <a:ext cx="72006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Is</a:t>
            </a:r>
            <a:r>
              <a:rPr lang="es-ES_tradnl" sz="3200" dirty="0" smtClean="0">
                <a:solidFill>
                  <a:srgbClr val="0000FF"/>
                </a:solidFill>
              </a:rPr>
              <a:t> he </a:t>
            </a:r>
            <a:r>
              <a:rPr lang="es-ES_tradnl" sz="3200" dirty="0" err="1" smtClean="0">
                <a:solidFill>
                  <a:srgbClr val="0000FF"/>
                </a:solidFill>
              </a:rPr>
              <a:t>eating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u="sng" dirty="0" err="1" smtClean="0">
                <a:solidFill>
                  <a:srgbClr val="0000FF"/>
                </a:solidFill>
              </a:rPr>
              <a:t>it</a:t>
            </a:r>
            <a:r>
              <a:rPr lang="es-ES_tradnl" sz="3200" dirty="0" smtClean="0">
                <a:solidFill>
                  <a:srgbClr val="0000FF"/>
                </a:solidFill>
              </a:rPr>
              <a:t>?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186" y="3938164"/>
            <a:ext cx="7200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smtClean="0">
                <a:solidFill>
                  <a:srgbClr val="FF0000"/>
                </a:solidFill>
              </a:rPr>
              <a:t>¿</a:t>
            </a:r>
            <a:r>
              <a:rPr lang="es-ES_tradnl" sz="3200" u="sng" dirty="0" smtClean="0">
                <a:solidFill>
                  <a:srgbClr val="FF0000"/>
                </a:solidFill>
              </a:rPr>
              <a:t>Lo</a:t>
            </a:r>
            <a:r>
              <a:rPr lang="es-ES_tradnl" sz="3200" dirty="0" smtClean="0">
                <a:solidFill>
                  <a:srgbClr val="FF0000"/>
                </a:solidFill>
              </a:rPr>
              <a:t> est</a:t>
            </a:r>
            <a:r>
              <a:rPr lang="es-ES_tradnl" sz="3200" dirty="0" smtClean="0">
                <a:solidFill>
                  <a:srgbClr val="FF0000"/>
                </a:solidFill>
              </a:rPr>
              <a:t>á comiendo? – OR - ¿Está comiéndo</a:t>
            </a:r>
            <a:r>
              <a:rPr lang="es-ES_tradnl" sz="3200" u="sng" dirty="0" smtClean="0">
                <a:solidFill>
                  <a:srgbClr val="FF0000"/>
                </a:solidFill>
              </a:rPr>
              <a:t>lo</a:t>
            </a:r>
            <a:r>
              <a:rPr lang="es-ES_tradnl" sz="3200" dirty="0" smtClean="0">
                <a:solidFill>
                  <a:srgbClr val="FF0000"/>
                </a:solidFill>
              </a:rPr>
              <a:t>?</a:t>
            </a:r>
            <a:endParaRPr lang="es-ES_tradnl" sz="3200" u="sng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7186" y="4987085"/>
            <a:ext cx="72006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0000FF"/>
                </a:solidFill>
              </a:rPr>
              <a:t>We</a:t>
            </a:r>
            <a:r>
              <a:rPr lang="es-ES_tradnl" sz="3200" dirty="0" smtClean="0">
                <a:solidFill>
                  <a:srgbClr val="0000FF"/>
                </a:solidFill>
              </a:rPr>
              <a:t> are </a:t>
            </a:r>
            <a:r>
              <a:rPr lang="es-ES_tradnl" sz="3200" dirty="0" err="1" smtClean="0">
                <a:solidFill>
                  <a:srgbClr val="0000FF"/>
                </a:solidFill>
              </a:rPr>
              <a:t>translating</a:t>
            </a:r>
            <a:r>
              <a:rPr lang="es-ES_tradnl" sz="3200" dirty="0" smtClean="0">
                <a:solidFill>
                  <a:srgbClr val="0000FF"/>
                </a:solidFill>
              </a:rPr>
              <a:t> </a:t>
            </a:r>
            <a:r>
              <a:rPr lang="es-ES_tradnl" sz="3200" dirty="0" err="1" smtClean="0">
                <a:solidFill>
                  <a:srgbClr val="0000FF"/>
                </a:solidFill>
              </a:rPr>
              <a:t>them</a:t>
            </a:r>
            <a:r>
              <a:rPr lang="es-ES_tradnl" sz="3200" dirty="0" smtClean="0">
                <a:solidFill>
                  <a:srgbClr val="0000FF"/>
                </a:solidFill>
              </a:rPr>
              <a:t>. </a:t>
            </a:r>
            <a:endParaRPr lang="es-ES_tradnl" sz="32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7186" y="5571861"/>
            <a:ext cx="85536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u="sng" dirty="0" smtClean="0">
                <a:solidFill>
                  <a:srgbClr val="FF0000"/>
                </a:solidFill>
              </a:rPr>
              <a:t>Las</a:t>
            </a:r>
            <a:r>
              <a:rPr lang="es-ES_tradnl" sz="3200" dirty="0" smtClean="0">
                <a:solidFill>
                  <a:srgbClr val="FF0000"/>
                </a:solidFill>
              </a:rPr>
              <a:t> estamos traduciendo. – OR – Estamos traduci</a:t>
            </a:r>
            <a:r>
              <a:rPr lang="es-ES_tradnl" sz="3200" dirty="0" smtClean="0">
                <a:solidFill>
                  <a:srgbClr val="FF0000"/>
                </a:solidFill>
              </a:rPr>
              <a:t>éndo</a:t>
            </a:r>
            <a:r>
              <a:rPr lang="es-ES_tradnl" sz="3200" u="sng" dirty="0" smtClean="0">
                <a:solidFill>
                  <a:srgbClr val="FF0000"/>
                </a:solidFill>
              </a:rPr>
              <a:t>las</a:t>
            </a:r>
            <a:r>
              <a:rPr lang="es-ES_tradnl" sz="3200" dirty="0" smtClean="0">
                <a:solidFill>
                  <a:srgbClr val="FF0000"/>
                </a:solidFill>
              </a:rPr>
              <a:t>. </a:t>
            </a:r>
            <a:endParaRPr lang="es-ES_tradnl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84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39"/>
          </a:xfrm>
        </p:spPr>
        <p:txBody>
          <a:bodyPr/>
          <a:lstStyle/>
          <a:p>
            <a:pPr algn="l"/>
            <a:r>
              <a:rPr lang="es-ES_tradnl" sz="3600" dirty="0" smtClean="0"/>
              <a:t>¿Cuál es el objetivo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60" y="996462"/>
            <a:ext cx="8771889" cy="464830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s-ES_tradnl" sz="4800" dirty="0" smtClean="0"/>
              <a:t> </a:t>
            </a:r>
            <a:r>
              <a:rPr lang="es-ES_tradnl" sz="3600" dirty="0" smtClean="0"/>
              <a:t>Use </a:t>
            </a:r>
            <a:r>
              <a:rPr lang="es-ES_tradnl" sz="3600" dirty="0" err="1" smtClean="0"/>
              <a:t>the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Spanish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language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order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communicate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about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your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recent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experience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an</a:t>
            </a:r>
            <a:r>
              <a:rPr lang="es-ES_tradnl" sz="3600" dirty="0" smtClean="0"/>
              <a:t> open-aire </a:t>
            </a:r>
            <a:r>
              <a:rPr lang="es-ES_tradnl" sz="3600" dirty="0" err="1" smtClean="0"/>
              <a:t>market</a:t>
            </a:r>
            <a:r>
              <a:rPr lang="es-ES_tradnl" sz="3600" dirty="0" smtClean="0"/>
              <a:t>. </a:t>
            </a:r>
          </a:p>
          <a:p>
            <a:pPr>
              <a:buFont typeface="Wingdings" charset="2"/>
              <a:buChar char="ü"/>
            </a:pPr>
            <a:r>
              <a:rPr lang="es-ES_tradnl" sz="3600" dirty="0"/>
              <a:t> </a:t>
            </a:r>
            <a:r>
              <a:rPr lang="es-ES_tradnl" sz="3600" dirty="0" smtClean="0"/>
              <a:t>Be </a:t>
            </a:r>
            <a:r>
              <a:rPr lang="es-ES_tradnl" sz="3600" dirty="0" err="1" smtClean="0"/>
              <a:t>able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to</a:t>
            </a:r>
            <a:r>
              <a:rPr lang="es-ES_tradnl" sz="3600" dirty="0" smtClean="0"/>
              <a:t> use </a:t>
            </a:r>
            <a:r>
              <a:rPr lang="es-ES_tradnl" sz="3600" dirty="0" err="1" smtClean="0"/>
              <a:t>direct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object</a:t>
            </a:r>
            <a:r>
              <a:rPr lang="es-ES_tradnl" sz="3600" dirty="0" smtClean="0"/>
              <a:t> </a:t>
            </a:r>
            <a:r>
              <a:rPr lang="es-ES_tradnl" sz="3600" dirty="0" err="1" smtClean="0"/>
              <a:t>pronouns</a:t>
            </a:r>
            <a:r>
              <a:rPr lang="es-ES_tradnl" sz="3600" dirty="0" smtClean="0"/>
              <a:t> in </a:t>
            </a:r>
            <a:r>
              <a:rPr lang="es-ES_tradnl" sz="3600" dirty="0" err="1" smtClean="0"/>
              <a:t>Spanish</a:t>
            </a:r>
            <a:r>
              <a:rPr lang="es-ES_tradnl" sz="3600" dirty="0" smtClean="0"/>
              <a:t>. </a:t>
            </a:r>
            <a:endParaRPr lang="es-ES_tradnl" sz="4800" dirty="0" smtClean="0"/>
          </a:p>
        </p:txBody>
      </p:sp>
    </p:spTree>
    <p:extLst>
      <p:ext uri="{BB962C8B-B14F-4D97-AF65-F5344CB8AC3E}">
        <p14:creationId xmlns:p14="http://schemas.microsoft.com/office/powerpoint/2010/main" val="364894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16"/>
            <a:ext cx="9144000" cy="757862"/>
          </a:xfrm>
        </p:spPr>
        <p:txBody>
          <a:bodyPr/>
          <a:lstStyle/>
          <a:p>
            <a:pPr algn="l"/>
            <a:r>
              <a:rPr lang="es-ES_tradnl" sz="3600" dirty="0" smtClean="0"/>
              <a:t>¿Cómo es la orden del día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69" y="1016000"/>
            <a:ext cx="8103278" cy="462876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s-ES_tradnl" sz="3200" dirty="0" smtClean="0"/>
              <a:t> </a:t>
            </a:r>
            <a:r>
              <a:rPr lang="es-ES_tradnl" sz="3200" dirty="0" err="1" smtClean="0"/>
              <a:t>Question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day</a:t>
            </a:r>
            <a:endParaRPr lang="es-ES_tradnl" sz="3200" dirty="0" smtClean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err="1" smtClean="0"/>
              <a:t>Take</a:t>
            </a:r>
            <a:r>
              <a:rPr lang="es-ES_tradnl" sz="3200" dirty="0" smtClean="0"/>
              <a:t> notes </a:t>
            </a:r>
            <a:r>
              <a:rPr lang="es-ES_tradnl" sz="3200" dirty="0" err="1" smtClean="0"/>
              <a:t>about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pronouns</a:t>
            </a:r>
            <a:endParaRPr lang="es-ES_tradnl" sz="3200" dirty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Complete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exit</a:t>
            </a:r>
            <a:r>
              <a:rPr lang="es-ES_tradnl" sz="3200" dirty="0" smtClean="0"/>
              <a:t> slip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HOMEWORK DUE NEXT CLASS: </a:t>
            </a:r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Pronouns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worksheet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458335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80" y="19539"/>
            <a:ext cx="4294258" cy="859692"/>
          </a:xfrm>
        </p:spPr>
        <p:txBody>
          <a:bodyPr/>
          <a:lstStyle/>
          <a:p>
            <a:pPr algn="l"/>
            <a:r>
              <a:rPr lang="es-ES_tradnl" sz="3200" dirty="0" err="1" smtClean="0"/>
              <a:t>Question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day</a:t>
            </a:r>
            <a:endParaRPr lang="es-ES_tradnl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144" y="2045751"/>
            <a:ext cx="8851273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4400" dirty="0" err="1" smtClean="0"/>
              <a:t>What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is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the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object</a:t>
            </a:r>
            <a:r>
              <a:rPr lang="es-ES_tradnl" sz="4400" dirty="0" smtClean="0"/>
              <a:t> of a </a:t>
            </a:r>
            <a:r>
              <a:rPr lang="es-ES_tradnl" sz="4400" dirty="0" err="1" smtClean="0"/>
              <a:t>sentence</a:t>
            </a:r>
            <a:r>
              <a:rPr lang="es-ES_tradnl" sz="4400" dirty="0" smtClean="0"/>
              <a:t>? </a:t>
            </a:r>
            <a:r>
              <a:rPr lang="es-ES_tradnl" sz="4400" dirty="0" err="1" smtClean="0"/>
              <a:t>What</a:t>
            </a:r>
            <a:r>
              <a:rPr lang="es-ES_tradnl" sz="4400" dirty="0" smtClean="0"/>
              <a:t> do </a:t>
            </a:r>
            <a:r>
              <a:rPr lang="es-ES_tradnl" sz="4400" dirty="0" err="1" smtClean="0"/>
              <a:t>you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know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about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direct</a:t>
            </a:r>
            <a:r>
              <a:rPr lang="es-ES_tradnl" sz="4400" dirty="0" smtClean="0"/>
              <a:t> and </a:t>
            </a:r>
            <a:r>
              <a:rPr lang="es-ES_tradnl" sz="4400" dirty="0" err="1" smtClean="0"/>
              <a:t>indirect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objects</a:t>
            </a:r>
            <a:r>
              <a:rPr lang="es-ES_tradnl" sz="4400" dirty="0"/>
              <a:t> </a:t>
            </a:r>
            <a:r>
              <a:rPr lang="es-ES_tradnl" sz="4400" dirty="0" smtClean="0"/>
              <a:t>in English?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1063839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033555" y="2511012"/>
            <a:ext cx="5392912" cy="1599722"/>
          </a:xfrm>
        </p:spPr>
        <p:txBody>
          <a:bodyPr/>
          <a:lstStyle/>
          <a:p>
            <a:r>
              <a:rPr lang="en-US" sz="3600" dirty="0" err="1" smtClean="0"/>
              <a:t>Unidad</a:t>
            </a:r>
            <a:r>
              <a:rPr lang="en-US" sz="3600" dirty="0" smtClean="0"/>
              <a:t> 6: </a:t>
            </a:r>
            <a:r>
              <a:rPr lang="en-US" sz="3600" dirty="0" err="1" smtClean="0"/>
              <a:t>Ir</a:t>
            </a:r>
            <a:r>
              <a:rPr lang="en-US" sz="3600" dirty="0" smtClean="0"/>
              <a:t> de </a:t>
            </a:r>
            <a:r>
              <a:rPr lang="en-US" sz="3600" dirty="0" err="1" smtClean="0"/>
              <a:t>compras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Día</a:t>
            </a:r>
            <a:r>
              <a:rPr lang="en-US" sz="3200" dirty="0" smtClean="0"/>
              <a:t> 8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593" y="122307"/>
            <a:ext cx="5556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dirty="0" smtClean="0">
                <a:solidFill>
                  <a:schemeClr val="bg2"/>
                </a:solidFill>
              </a:rPr>
              <a:t>Espa</a:t>
            </a:r>
            <a:r>
              <a:rPr lang="es-ES_tradnl" sz="4000" dirty="0" smtClean="0">
                <a:solidFill>
                  <a:schemeClr val="bg2"/>
                </a:solidFill>
              </a:rPr>
              <a:t>ñol 1</a:t>
            </a:r>
            <a:endParaRPr lang="es-ES_tradnl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97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96939"/>
          </a:xfrm>
        </p:spPr>
        <p:txBody>
          <a:bodyPr/>
          <a:lstStyle/>
          <a:p>
            <a:pPr algn="l"/>
            <a:r>
              <a:rPr lang="es-ES_tradnl" sz="3600" dirty="0" smtClean="0"/>
              <a:t>¿Cuál es el objetivo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60" y="996462"/>
            <a:ext cx="8771889" cy="4648305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ü"/>
            </a:pPr>
            <a:r>
              <a:rPr lang="es-ES_tradnl" sz="4800" dirty="0" smtClean="0"/>
              <a:t> </a:t>
            </a:r>
            <a:r>
              <a:rPr lang="es-ES_tradnl" sz="3600" dirty="0" smtClean="0"/>
              <a:t>Usar el idioma espa</a:t>
            </a:r>
            <a:r>
              <a:rPr lang="es-ES_tradnl" sz="3600" dirty="0" smtClean="0"/>
              <a:t>ñol para hablar de cómo fue la experiencia de recién en el mercado del aire libre. </a:t>
            </a:r>
          </a:p>
          <a:p>
            <a:pPr>
              <a:buFont typeface="Wingdings" charset="2"/>
              <a:buChar char="ü"/>
            </a:pPr>
            <a:r>
              <a:rPr lang="es-ES_tradnl" sz="3600" dirty="0"/>
              <a:t> </a:t>
            </a:r>
            <a:r>
              <a:rPr lang="es-ES_tradnl" sz="3600" dirty="0" smtClean="0"/>
              <a:t>Usar los pronombres de objeto </a:t>
            </a:r>
            <a:r>
              <a:rPr lang="es-ES_tradnl" sz="3600" dirty="0" err="1" smtClean="0"/>
              <a:t>direct</a:t>
            </a:r>
            <a:r>
              <a:rPr lang="es-ES_tradnl" sz="3600" dirty="0" smtClean="0"/>
              <a:t> en español. </a:t>
            </a:r>
            <a:endParaRPr lang="es-ES_tradnl" sz="4800" dirty="0" smtClean="0"/>
          </a:p>
        </p:txBody>
      </p:sp>
    </p:spTree>
    <p:extLst>
      <p:ext uri="{BB962C8B-B14F-4D97-AF65-F5344CB8AC3E}">
        <p14:creationId xmlns:p14="http://schemas.microsoft.com/office/powerpoint/2010/main" val="2911142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16"/>
            <a:ext cx="9144000" cy="757862"/>
          </a:xfrm>
        </p:spPr>
        <p:txBody>
          <a:bodyPr/>
          <a:lstStyle/>
          <a:p>
            <a:pPr algn="l"/>
            <a:r>
              <a:rPr lang="es-ES_tradnl" sz="3600" dirty="0" smtClean="0"/>
              <a:t>¿Cómo es la orden del día para hoy?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769" y="1016000"/>
            <a:ext cx="8103278" cy="4628767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s-ES_tradnl" sz="3200" dirty="0" smtClean="0"/>
              <a:t> </a:t>
            </a:r>
            <a:r>
              <a:rPr lang="es-ES_tradnl" sz="3200" dirty="0" err="1" smtClean="0"/>
              <a:t>Question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day</a:t>
            </a:r>
            <a:endParaRPr lang="es-ES_tradnl" sz="3200" dirty="0" smtClean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err="1" smtClean="0"/>
              <a:t>Take</a:t>
            </a:r>
            <a:r>
              <a:rPr lang="es-ES_tradnl" sz="3200" dirty="0" smtClean="0"/>
              <a:t> notes </a:t>
            </a:r>
            <a:r>
              <a:rPr lang="es-ES_tradnl" sz="3200" dirty="0" err="1" smtClean="0"/>
              <a:t>about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pronouns</a:t>
            </a:r>
            <a:endParaRPr lang="es-ES_tradnl" sz="3200" dirty="0"/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/>
              <a:t>Complete </a:t>
            </a:r>
            <a:r>
              <a:rPr lang="es-ES_tradnl" sz="3200" dirty="0" err="1" smtClean="0"/>
              <a:t>direct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object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pronoun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exit</a:t>
            </a:r>
            <a:r>
              <a:rPr lang="es-ES_tradnl" sz="3200" dirty="0" smtClean="0"/>
              <a:t> slip</a:t>
            </a:r>
          </a:p>
          <a:p>
            <a:pPr marL="457200" indent="-457200">
              <a:buFont typeface="+mj-ea"/>
              <a:buAutoNum type="circleNumDbPlain"/>
            </a:pPr>
            <a:r>
              <a:rPr lang="es-ES_tradnl" sz="3200" dirty="0"/>
              <a:t> </a:t>
            </a:r>
            <a:r>
              <a:rPr lang="es-ES_tradnl" sz="3200" dirty="0" smtClean="0">
                <a:solidFill>
                  <a:srgbClr val="FF0000"/>
                </a:solidFill>
              </a:rPr>
              <a:t>HOMEWORK DUE NEXT CLASS: </a:t>
            </a:r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Pronouns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worksheet</a:t>
            </a:r>
            <a:endParaRPr lang="es-ES_tradnl" sz="3200" dirty="0" smtClean="0"/>
          </a:p>
        </p:txBody>
      </p:sp>
    </p:spTree>
    <p:extLst>
      <p:ext uri="{BB962C8B-B14F-4D97-AF65-F5344CB8AC3E}">
        <p14:creationId xmlns:p14="http://schemas.microsoft.com/office/powerpoint/2010/main" val="1142094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380" y="19539"/>
            <a:ext cx="4294258" cy="859692"/>
          </a:xfrm>
        </p:spPr>
        <p:txBody>
          <a:bodyPr/>
          <a:lstStyle/>
          <a:p>
            <a:pPr algn="l"/>
            <a:r>
              <a:rPr lang="es-ES_tradnl" sz="3200" dirty="0" err="1" smtClean="0"/>
              <a:t>Question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day</a:t>
            </a:r>
            <a:endParaRPr lang="es-ES_tradnl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144" y="2045751"/>
            <a:ext cx="8851273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_tradnl" sz="4400" dirty="0" err="1" smtClean="0"/>
              <a:t>What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is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the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object</a:t>
            </a:r>
            <a:r>
              <a:rPr lang="es-ES_tradnl" sz="4400" dirty="0" smtClean="0"/>
              <a:t> of a </a:t>
            </a:r>
            <a:r>
              <a:rPr lang="es-ES_tradnl" sz="4400" dirty="0" err="1" smtClean="0"/>
              <a:t>sentence</a:t>
            </a:r>
            <a:r>
              <a:rPr lang="es-ES_tradnl" sz="4400" dirty="0" smtClean="0"/>
              <a:t>? </a:t>
            </a:r>
            <a:r>
              <a:rPr lang="es-ES_tradnl" sz="4400" dirty="0" err="1" smtClean="0"/>
              <a:t>What</a:t>
            </a:r>
            <a:r>
              <a:rPr lang="es-ES_tradnl" sz="4400" dirty="0" smtClean="0"/>
              <a:t> do </a:t>
            </a:r>
            <a:r>
              <a:rPr lang="es-ES_tradnl" sz="4400" dirty="0" err="1" smtClean="0"/>
              <a:t>you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know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about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direct</a:t>
            </a:r>
            <a:r>
              <a:rPr lang="es-ES_tradnl" sz="4400" dirty="0" smtClean="0"/>
              <a:t> and </a:t>
            </a:r>
            <a:r>
              <a:rPr lang="es-ES_tradnl" sz="4400" dirty="0" err="1" smtClean="0"/>
              <a:t>indirect</a:t>
            </a:r>
            <a:r>
              <a:rPr lang="es-ES_tradnl" sz="4400" dirty="0" smtClean="0"/>
              <a:t> </a:t>
            </a:r>
            <a:r>
              <a:rPr lang="es-ES_tradnl" sz="4400" dirty="0" err="1" smtClean="0"/>
              <a:t>objects</a:t>
            </a:r>
            <a:r>
              <a:rPr lang="es-ES_tradnl" sz="4400" dirty="0"/>
              <a:t> </a:t>
            </a:r>
            <a:r>
              <a:rPr lang="es-ES_tradnl" sz="4400" dirty="0" smtClean="0"/>
              <a:t>in English?</a:t>
            </a:r>
            <a:endParaRPr lang="es-ES_tradnl" sz="4400" dirty="0"/>
          </a:p>
        </p:txBody>
      </p:sp>
    </p:spTree>
    <p:extLst>
      <p:ext uri="{BB962C8B-B14F-4D97-AF65-F5344CB8AC3E}">
        <p14:creationId xmlns:p14="http://schemas.microsoft.com/office/powerpoint/2010/main" val="3405391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216"/>
            <a:ext cx="9144000" cy="757862"/>
          </a:xfrm>
        </p:spPr>
        <p:txBody>
          <a:bodyPr/>
          <a:lstStyle/>
          <a:p>
            <a:pPr algn="l"/>
            <a:r>
              <a:rPr lang="es-ES_tradnl" sz="3600" dirty="0" smtClean="0"/>
              <a:t>Pronombres de objeto directo</a:t>
            </a:r>
            <a:endParaRPr lang="es-ES_tradn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95" y="838896"/>
            <a:ext cx="8620212" cy="55450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3200" dirty="0" smtClean="0"/>
              <a:t>A _________________________________________________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smtClean="0"/>
              <a:t>____________________________________.</a:t>
            </a:r>
          </a:p>
          <a:p>
            <a:pPr marL="0" indent="0">
              <a:buNone/>
            </a:pPr>
            <a:r>
              <a:rPr lang="es-ES_tradnl" sz="3200" dirty="0" err="1" smtClean="0"/>
              <a:t>It</a:t>
            </a:r>
            <a:r>
              <a:rPr lang="es-ES_tradnl" sz="3200" dirty="0" smtClean="0"/>
              <a:t> can </a:t>
            </a:r>
            <a:r>
              <a:rPr lang="es-ES_tradnl" sz="3200" dirty="0" err="1" smtClean="0"/>
              <a:t>usually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answer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one</a:t>
            </a:r>
            <a:r>
              <a:rPr lang="es-ES_tradnl" sz="3200" dirty="0" smtClean="0"/>
              <a:t> of </a:t>
            </a:r>
            <a:r>
              <a:rPr lang="es-ES_tradnl" sz="3200" dirty="0" err="1" smtClean="0"/>
              <a:t>these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questions</a:t>
            </a:r>
            <a:r>
              <a:rPr lang="es-ES_tradnl" sz="3200" dirty="0" smtClean="0"/>
              <a:t>:</a:t>
            </a:r>
          </a:p>
          <a:p>
            <a:pPr marL="0" indent="0">
              <a:buNone/>
            </a:pPr>
            <a:endParaRPr lang="es-ES_tradnl" sz="3200" dirty="0"/>
          </a:p>
          <a:p>
            <a:pPr marL="0" indent="0">
              <a:buNone/>
            </a:pPr>
            <a:r>
              <a:rPr lang="es-ES_tradnl" sz="3200" dirty="0" smtClean="0"/>
              <a:t>______________________________________________________.</a:t>
            </a:r>
            <a:endParaRPr lang="es-ES_tradnl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52169" y="680950"/>
            <a:ext cx="28663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Direct</a:t>
            </a:r>
            <a:r>
              <a:rPr lang="es-ES_tradnl" sz="3200" dirty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object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95" y="1773593"/>
            <a:ext cx="60992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Receives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action</a:t>
            </a:r>
            <a:r>
              <a:rPr lang="es-ES_tradnl" sz="3200" dirty="0" smtClean="0">
                <a:solidFill>
                  <a:srgbClr val="FF0000"/>
                </a:solidFill>
              </a:rPr>
              <a:t> of </a:t>
            </a:r>
            <a:r>
              <a:rPr lang="es-ES_tradnl" sz="3200" dirty="0" err="1" smtClean="0">
                <a:solidFill>
                  <a:srgbClr val="FF0000"/>
                </a:solidFill>
              </a:rPr>
              <a:t>the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 smtClean="0">
                <a:solidFill>
                  <a:srgbClr val="FF0000"/>
                </a:solidFill>
              </a:rPr>
              <a:t>verb</a:t>
            </a:r>
            <a:r>
              <a:rPr lang="es-ES_tradnl" sz="3200" dirty="0" smtClean="0">
                <a:solidFill>
                  <a:srgbClr val="FF0000"/>
                </a:solidFill>
              </a:rPr>
              <a:t>.</a:t>
            </a:r>
            <a:endParaRPr lang="es-ES_tradnl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94" y="3526056"/>
            <a:ext cx="80933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 err="1" smtClean="0">
                <a:solidFill>
                  <a:srgbClr val="FF0000"/>
                </a:solidFill>
              </a:rPr>
              <a:t>Who</a:t>
            </a:r>
            <a:r>
              <a:rPr lang="es-ES_tradnl" sz="3200" dirty="0" smtClean="0">
                <a:solidFill>
                  <a:srgbClr val="FF0000"/>
                </a:solidFill>
              </a:rPr>
              <a:t>? </a:t>
            </a:r>
            <a:r>
              <a:rPr lang="es-ES_tradnl" sz="3200" dirty="0" err="1" smtClean="0">
                <a:solidFill>
                  <a:srgbClr val="FF0000"/>
                </a:solidFill>
              </a:rPr>
              <a:t>or</a:t>
            </a:r>
            <a:r>
              <a:rPr lang="es-ES_tradnl" sz="3200" dirty="0" smtClean="0">
                <a:solidFill>
                  <a:srgbClr val="FF0000"/>
                </a:solidFill>
              </a:rPr>
              <a:t> </a:t>
            </a:r>
            <a:r>
              <a:rPr lang="es-ES_tradnl" sz="3200" dirty="0" err="1">
                <a:solidFill>
                  <a:srgbClr val="FF0000"/>
                </a:solidFill>
              </a:rPr>
              <a:t>W</a:t>
            </a:r>
            <a:r>
              <a:rPr lang="es-ES_tradnl" sz="3200" dirty="0" err="1" smtClean="0">
                <a:solidFill>
                  <a:srgbClr val="FF0000"/>
                </a:solidFill>
              </a:rPr>
              <a:t>hat</a:t>
            </a:r>
            <a:r>
              <a:rPr lang="es-ES_tradnl" sz="3200" dirty="0" smtClean="0">
                <a:solidFill>
                  <a:srgbClr val="FF0000"/>
                </a:solidFill>
              </a:rPr>
              <a:t>?</a:t>
            </a:r>
            <a:endParaRPr lang="es-ES_tradnl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019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Sketchbook.thmx</Template>
  <TotalTime>258</TotalTime>
  <Words>669</Words>
  <Application>Microsoft Macintosh PowerPoint</Application>
  <PresentationFormat>On-screen Show (4:3)</PresentationFormat>
  <Paragraphs>120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Sketchbook</vt:lpstr>
      <vt:lpstr>Unidad 6: Ir de compras</vt:lpstr>
      <vt:lpstr>¿Cuál es el objetivo para hoy?</vt:lpstr>
      <vt:lpstr>¿Cómo es la orden del día para hoy?</vt:lpstr>
      <vt:lpstr>Question of the day</vt:lpstr>
      <vt:lpstr>Unidad 6: Ir de compras</vt:lpstr>
      <vt:lpstr>¿Cuál es el objetivo para hoy?</vt:lpstr>
      <vt:lpstr>¿Cómo es la orden del día para hoy?</vt:lpstr>
      <vt:lpstr>Question of the day</vt:lpstr>
      <vt:lpstr>Pronombres de objeto directo</vt:lpstr>
      <vt:lpstr>Pronombres de objeto directo</vt:lpstr>
      <vt:lpstr>Pronombres de objeto directo – “A Personal”</vt:lpstr>
      <vt:lpstr>Pronombres de objeto directo</vt:lpstr>
      <vt:lpstr>Pronombres de objeto directo</vt:lpstr>
      <vt:lpstr>Pronombres de objeto directo </vt:lpstr>
      <vt:lpstr>Pronombres de objeto directo – Frases con dos verbos</vt:lpstr>
      <vt:lpstr>Pronombres de objeto directo – Frases con dos verbos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#: Nombre Día #</dc:title>
  <dc:creator>Patrick Braun</dc:creator>
  <cp:lastModifiedBy>Patrick Braun</cp:lastModifiedBy>
  <cp:revision>15</cp:revision>
  <dcterms:created xsi:type="dcterms:W3CDTF">2015-02-04T12:21:46Z</dcterms:created>
  <dcterms:modified xsi:type="dcterms:W3CDTF">2015-04-24T13:10:57Z</dcterms:modified>
</cp:coreProperties>
</file>